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24"/>
  </p:notesMasterIdLst>
  <p:sldIdLst>
    <p:sldId id="256" r:id="rId2"/>
    <p:sldId id="369" r:id="rId3"/>
    <p:sldId id="370" r:id="rId4"/>
    <p:sldId id="378" r:id="rId5"/>
    <p:sldId id="353" r:id="rId6"/>
    <p:sldId id="372" r:id="rId7"/>
    <p:sldId id="373" r:id="rId8"/>
    <p:sldId id="355" r:id="rId9"/>
    <p:sldId id="356" r:id="rId10"/>
    <p:sldId id="379" r:id="rId11"/>
    <p:sldId id="380" r:id="rId12"/>
    <p:sldId id="357" r:id="rId13"/>
    <p:sldId id="374" r:id="rId14"/>
    <p:sldId id="358" r:id="rId15"/>
    <p:sldId id="362" r:id="rId16"/>
    <p:sldId id="363" r:id="rId17"/>
    <p:sldId id="364" r:id="rId18"/>
    <p:sldId id="375" r:id="rId19"/>
    <p:sldId id="365" r:id="rId20"/>
    <p:sldId id="376" r:id="rId21"/>
    <p:sldId id="381" r:id="rId22"/>
    <p:sldId id="377" r:id="rId23"/>
  </p:sldIdLst>
  <p:sldSz cx="9144000" cy="5143500" type="screen16x9"/>
  <p:notesSz cx="6858000" cy="9144000"/>
  <p:embeddedFontLst>
    <p:embeddedFont>
      <p:font typeface="Montserrat" pitchFamily="2" charset="77"/>
      <p:regular r:id="rId25"/>
      <p:bold r:id="rId26"/>
      <p:italic r:id="rId27"/>
      <p:boldItalic r:id="rId28"/>
    </p:embeddedFont>
    <p:embeddedFont>
      <p:font typeface="Vidaloka" panose="02000504000000020004" pitchFamily="2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710AF7D1-14D7-6745-827E-B4054BCAAEE6}">
          <p14:sldIdLst>
            <p14:sldId id="256"/>
            <p14:sldId id="369"/>
            <p14:sldId id="370"/>
            <p14:sldId id="378"/>
            <p14:sldId id="353"/>
            <p14:sldId id="372"/>
            <p14:sldId id="373"/>
            <p14:sldId id="355"/>
            <p14:sldId id="356"/>
            <p14:sldId id="379"/>
            <p14:sldId id="380"/>
            <p14:sldId id="357"/>
            <p14:sldId id="374"/>
            <p14:sldId id="358"/>
            <p14:sldId id="362"/>
            <p14:sldId id="363"/>
            <p14:sldId id="364"/>
            <p14:sldId id="375"/>
            <p14:sldId id="365"/>
            <p14:sldId id="376"/>
            <p14:sldId id="381"/>
            <p14:sldId id="3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7F7F7"/>
    <a:srgbClr val="00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954ACC-532B-421C-B920-8A5AF27DA31E}">
  <a:tblStyle styleId="{4F954ACC-532B-421C-B920-8A5AF27DA3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68"/>
    <p:restoredTop sz="94694"/>
  </p:normalViewPr>
  <p:slideViewPr>
    <p:cSldViewPr snapToGrid="0">
      <p:cViewPr varScale="1">
        <p:scale>
          <a:sx n="159" d="100"/>
          <a:sy n="159" d="100"/>
        </p:scale>
        <p:origin x="1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98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NFL Rookie Salary Guide</a:t>
            </a:r>
            <a:endParaRPr dirty="0"/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ECO 590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McKenna Moore</a:t>
            </a:r>
            <a:endParaRPr dirty="0"/>
          </a:p>
        </p:txBody>
      </p:sp>
      <p:grpSp>
        <p:nvGrpSpPr>
          <p:cNvPr id="2" name="Google Shape;6920;p142">
            <a:extLst>
              <a:ext uri="{FF2B5EF4-FFF2-40B4-BE49-F238E27FC236}">
                <a16:creationId xmlns:a16="http://schemas.microsoft.com/office/drawing/2014/main" id="{FC1A5E82-FB1A-F3BA-81B4-2F136754AABA}"/>
              </a:ext>
            </a:extLst>
          </p:cNvPr>
          <p:cNvGrpSpPr/>
          <p:nvPr/>
        </p:nvGrpSpPr>
        <p:grpSpPr>
          <a:xfrm>
            <a:off x="3363495" y="3406595"/>
            <a:ext cx="380081" cy="367111"/>
            <a:chOff x="-38905225" y="3591875"/>
            <a:chExt cx="325300" cy="314200"/>
          </a:xfrm>
        </p:grpSpPr>
        <p:sp>
          <p:nvSpPr>
            <p:cNvPr id="3" name="Google Shape;6921;p142">
              <a:extLst>
                <a:ext uri="{FF2B5EF4-FFF2-40B4-BE49-F238E27FC236}">
                  <a16:creationId xmlns:a16="http://schemas.microsoft.com/office/drawing/2014/main" id="{10CE3E8E-A334-CA69-69B6-774D7CA088C8}"/>
                </a:ext>
              </a:extLst>
            </p:cNvPr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922;p142">
              <a:extLst>
                <a:ext uri="{FF2B5EF4-FFF2-40B4-BE49-F238E27FC236}">
                  <a16:creationId xmlns:a16="http://schemas.microsoft.com/office/drawing/2014/main" id="{8261A222-0120-6AA1-C95C-1A40CA114AC7}"/>
                </a:ext>
              </a:extLst>
            </p:cNvPr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923;p142">
              <a:extLst>
                <a:ext uri="{FF2B5EF4-FFF2-40B4-BE49-F238E27FC236}">
                  <a16:creationId xmlns:a16="http://schemas.microsoft.com/office/drawing/2014/main" id="{740A3176-70AC-A152-84C8-395597A5AEDA}"/>
                </a:ext>
              </a:extLst>
            </p:cNvPr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59">
            <a:extLst>
              <a:ext uri="{FF2B5EF4-FFF2-40B4-BE49-F238E27FC236}">
                <a16:creationId xmlns:a16="http://schemas.microsoft.com/office/drawing/2014/main" id="{891C318A-126F-102F-B162-31ABB136879E}"/>
              </a:ext>
            </a:extLst>
          </p:cNvPr>
          <p:cNvSpPr txBox="1">
            <a:spLocks/>
          </p:cNvSpPr>
          <p:nvPr/>
        </p:nvSpPr>
        <p:spPr>
          <a:xfrm rot="10800000">
            <a:off x="1039924" y="954154"/>
            <a:ext cx="7064100" cy="3633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B0842-F3D6-8365-EA5A-2B58B4334450}"/>
              </a:ext>
            </a:extLst>
          </p:cNvPr>
          <p:cNvSpPr txBox="1"/>
          <p:nvPr/>
        </p:nvSpPr>
        <p:spPr>
          <a:xfrm>
            <a:off x="1039924" y="683812"/>
            <a:ext cx="706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ngla MN" pitchFamily="2" charset="0"/>
                <a:cs typeface="Bangla MN" pitchFamily="2" charset="0"/>
              </a:rPr>
              <a:t>Challenge in Web-Scraping: Cleaning Salary Information</a:t>
            </a:r>
          </a:p>
        </p:txBody>
      </p:sp>
      <p:grpSp>
        <p:nvGrpSpPr>
          <p:cNvPr id="2" name="Google Shape;6920;p142">
            <a:extLst>
              <a:ext uri="{FF2B5EF4-FFF2-40B4-BE49-F238E27FC236}">
                <a16:creationId xmlns:a16="http://schemas.microsoft.com/office/drawing/2014/main" id="{1E5D576C-79D3-7ACB-7D61-46670DC58A13}"/>
              </a:ext>
            </a:extLst>
          </p:cNvPr>
          <p:cNvGrpSpPr/>
          <p:nvPr/>
        </p:nvGrpSpPr>
        <p:grpSpPr>
          <a:xfrm>
            <a:off x="8573850" y="4404346"/>
            <a:ext cx="380081" cy="367111"/>
            <a:chOff x="-38905225" y="3591875"/>
            <a:chExt cx="325300" cy="314200"/>
          </a:xfrm>
        </p:grpSpPr>
        <p:sp>
          <p:nvSpPr>
            <p:cNvPr id="3" name="Google Shape;6921;p142">
              <a:extLst>
                <a:ext uri="{FF2B5EF4-FFF2-40B4-BE49-F238E27FC236}">
                  <a16:creationId xmlns:a16="http://schemas.microsoft.com/office/drawing/2014/main" id="{80CBFF50-88DB-4F3C-69DB-5A236DA8B375}"/>
                </a:ext>
              </a:extLst>
            </p:cNvPr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22;p142">
              <a:extLst>
                <a:ext uri="{FF2B5EF4-FFF2-40B4-BE49-F238E27FC236}">
                  <a16:creationId xmlns:a16="http://schemas.microsoft.com/office/drawing/2014/main" id="{427F6222-BD61-751F-22C6-057FC319DA60}"/>
                </a:ext>
              </a:extLst>
            </p:cNvPr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923;p142">
              <a:extLst>
                <a:ext uri="{FF2B5EF4-FFF2-40B4-BE49-F238E27FC236}">
                  <a16:creationId xmlns:a16="http://schemas.microsoft.com/office/drawing/2014/main" id="{6B3283AD-6B19-5AE3-01C9-3C76C670BF0C}"/>
                </a:ext>
              </a:extLst>
            </p:cNvPr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B6F3358C-5535-3F2F-1F2A-9E771F0FA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22" y="1234996"/>
            <a:ext cx="3065716" cy="3072063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9BBB54BA-9F7F-D0CD-AB9F-85DD5193D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085" y="1292708"/>
            <a:ext cx="3065716" cy="298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3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59">
            <a:extLst>
              <a:ext uri="{FF2B5EF4-FFF2-40B4-BE49-F238E27FC236}">
                <a16:creationId xmlns:a16="http://schemas.microsoft.com/office/drawing/2014/main" id="{891C318A-126F-102F-B162-31ABB136879E}"/>
              </a:ext>
            </a:extLst>
          </p:cNvPr>
          <p:cNvSpPr txBox="1">
            <a:spLocks/>
          </p:cNvSpPr>
          <p:nvPr/>
        </p:nvSpPr>
        <p:spPr>
          <a:xfrm rot="10800000">
            <a:off x="1039924" y="954154"/>
            <a:ext cx="7064100" cy="3633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B0842-F3D6-8365-EA5A-2B58B4334450}"/>
              </a:ext>
            </a:extLst>
          </p:cNvPr>
          <p:cNvSpPr txBox="1"/>
          <p:nvPr/>
        </p:nvSpPr>
        <p:spPr>
          <a:xfrm>
            <a:off x="1039924" y="683812"/>
            <a:ext cx="706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ngla MN" pitchFamily="2" charset="0"/>
                <a:cs typeface="Bangla MN" pitchFamily="2" charset="0"/>
              </a:rPr>
              <a:t>Challenge in Web-Scraping: Cleaning Salary Information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7884B-D8BA-C155-7612-7A39D7CEA461}"/>
              </a:ext>
            </a:extLst>
          </p:cNvPr>
          <p:cNvSpPr txBox="1"/>
          <p:nvPr/>
        </p:nvSpPr>
        <p:spPr>
          <a:xfrm>
            <a:off x="673768" y="1276562"/>
            <a:ext cx="80602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allcontracts</a:t>
            </a:r>
            <a:r>
              <a:rPr lang="en-US" dirty="0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['</a:t>
            </a:r>
            <a:r>
              <a:rPr lang="en-US" dirty="0">
                <a:solidFill>
                  <a:srgbClr val="FF0000"/>
                </a:solidFill>
                <a:latin typeface="Montserrat" pitchFamily="2" charset="77"/>
                <a:cs typeface="Helvetica" panose="020B0604020202020204" pitchFamily="34" charset="0"/>
              </a:rPr>
              <a:t>Total Contract Value</a:t>
            </a:r>
            <a:r>
              <a:rPr lang="en-US" dirty="0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'] = </a:t>
            </a:r>
            <a:r>
              <a:rPr lang="en-US" dirty="0" err="1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allcontracts</a:t>
            </a:r>
            <a:r>
              <a:rPr lang="en-US" dirty="0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[</a:t>
            </a:r>
            <a:r>
              <a:rPr lang="en-US" dirty="0">
                <a:solidFill>
                  <a:srgbClr val="FF0000"/>
                </a:solidFill>
                <a:latin typeface="Montserrat" pitchFamily="2" charset="77"/>
                <a:cs typeface="Helvetica" panose="020B0604020202020204" pitchFamily="34" charset="0"/>
              </a:rPr>
              <a:t>'Total Contract Value</a:t>
            </a:r>
            <a:r>
              <a:rPr lang="en-US" dirty="0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'].</a:t>
            </a:r>
            <a:r>
              <a:rPr lang="en-US" dirty="0" err="1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str.replace</a:t>
            </a:r>
            <a:r>
              <a:rPr lang="en-US" dirty="0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(  ',', '').</a:t>
            </a:r>
            <a:r>
              <a:rPr lang="en-US" dirty="0" err="1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str.replace</a:t>
            </a:r>
            <a:r>
              <a:rPr lang="en-US" dirty="0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('$', '')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allcontracts</a:t>
            </a:r>
            <a:r>
              <a:rPr lang="en-US" dirty="0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['</a:t>
            </a:r>
            <a:r>
              <a:rPr lang="en-US" dirty="0">
                <a:solidFill>
                  <a:srgbClr val="FF0000"/>
                </a:solidFill>
                <a:latin typeface="Montserrat" pitchFamily="2" charset="77"/>
                <a:cs typeface="Helvetica" panose="020B0604020202020204" pitchFamily="34" charset="0"/>
              </a:rPr>
              <a:t>Signing Bonus</a:t>
            </a:r>
            <a:r>
              <a:rPr lang="en-US" dirty="0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'] = </a:t>
            </a:r>
            <a:r>
              <a:rPr lang="en-US" dirty="0" err="1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allcontracts</a:t>
            </a:r>
            <a:r>
              <a:rPr lang="en-US" dirty="0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[</a:t>
            </a:r>
            <a:r>
              <a:rPr lang="en-US" dirty="0">
                <a:solidFill>
                  <a:srgbClr val="FF0000"/>
                </a:solidFill>
                <a:latin typeface="Montserrat" pitchFamily="2" charset="77"/>
                <a:cs typeface="Helvetica" panose="020B0604020202020204" pitchFamily="34" charset="0"/>
              </a:rPr>
              <a:t>'Signing Bonus</a:t>
            </a:r>
            <a:r>
              <a:rPr lang="en-US" dirty="0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'].</a:t>
            </a:r>
            <a:r>
              <a:rPr lang="en-US" dirty="0" err="1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str.replace</a:t>
            </a:r>
            <a:r>
              <a:rPr lang="en-US" dirty="0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(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    ',', '').</a:t>
            </a:r>
            <a:r>
              <a:rPr lang="en-US" dirty="0" err="1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str.replace</a:t>
            </a:r>
            <a:r>
              <a:rPr lang="en-US" dirty="0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('$', '')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allcontracts</a:t>
            </a:r>
            <a:r>
              <a:rPr lang="en-US" dirty="0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['</a:t>
            </a:r>
            <a:r>
              <a:rPr lang="en-US" dirty="0">
                <a:solidFill>
                  <a:srgbClr val="FF0000"/>
                </a:solidFill>
                <a:latin typeface="Montserrat" pitchFamily="2" charset="77"/>
                <a:cs typeface="Helvetica" panose="020B0604020202020204" pitchFamily="34" charset="0"/>
              </a:rPr>
              <a:t>Rookie Year Cap</a:t>
            </a:r>
            <a:r>
              <a:rPr lang="en-US" dirty="0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'] = </a:t>
            </a:r>
            <a:r>
              <a:rPr lang="en-US" dirty="0" err="1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allcontracts</a:t>
            </a:r>
            <a:r>
              <a:rPr lang="en-US" dirty="0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['</a:t>
            </a:r>
            <a:r>
              <a:rPr lang="en-US" dirty="0">
                <a:solidFill>
                  <a:srgbClr val="FF0000"/>
                </a:solidFill>
                <a:latin typeface="Montserrat" pitchFamily="2" charset="77"/>
                <a:cs typeface="Helvetica" panose="020B0604020202020204" pitchFamily="34" charset="0"/>
              </a:rPr>
              <a:t>Rookie Year Cap</a:t>
            </a:r>
            <a:r>
              <a:rPr lang="en-US" dirty="0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'].</a:t>
            </a:r>
            <a:r>
              <a:rPr lang="en-US" dirty="0" err="1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str.replace</a:t>
            </a:r>
            <a:r>
              <a:rPr lang="en-US" dirty="0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(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    ',', '').</a:t>
            </a:r>
            <a:r>
              <a:rPr lang="en-US" dirty="0" err="1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str.replace</a:t>
            </a:r>
            <a:r>
              <a:rPr lang="en-US" dirty="0">
                <a:solidFill>
                  <a:schemeClr val="tx1"/>
                </a:solidFill>
                <a:latin typeface="Montserrat" pitchFamily="2" charset="77"/>
                <a:cs typeface="Helvetica" panose="020B0604020202020204" pitchFamily="34" charset="0"/>
              </a:rPr>
              <a:t>('$', '')</a:t>
            </a:r>
            <a:endParaRPr lang="en-US" dirty="0">
              <a:solidFill>
                <a:schemeClr val="tx1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</a:endParaRPr>
          </a:p>
        </p:txBody>
      </p:sp>
      <p:grpSp>
        <p:nvGrpSpPr>
          <p:cNvPr id="2" name="Google Shape;6920;p142">
            <a:extLst>
              <a:ext uri="{FF2B5EF4-FFF2-40B4-BE49-F238E27FC236}">
                <a16:creationId xmlns:a16="http://schemas.microsoft.com/office/drawing/2014/main" id="{9C9E174A-7293-6A0F-27E3-AC6390469384}"/>
              </a:ext>
            </a:extLst>
          </p:cNvPr>
          <p:cNvGrpSpPr/>
          <p:nvPr/>
        </p:nvGrpSpPr>
        <p:grpSpPr>
          <a:xfrm>
            <a:off x="8573850" y="4404346"/>
            <a:ext cx="380081" cy="367111"/>
            <a:chOff x="-38905225" y="3591875"/>
            <a:chExt cx="325300" cy="314200"/>
          </a:xfrm>
        </p:grpSpPr>
        <p:sp>
          <p:nvSpPr>
            <p:cNvPr id="3" name="Google Shape;6921;p142">
              <a:extLst>
                <a:ext uri="{FF2B5EF4-FFF2-40B4-BE49-F238E27FC236}">
                  <a16:creationId xmlns:a16="http://schemas.microsoft.com/office/drawing/2014/main" id="{70EADF17-BD69-B276-1139-7BF299464190}"/>
                </a:ext>
              </a:extLst>
            </p:cNvPr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22;p142">
              <a:extLst>
                <a:ext uri="{FF2B5EF4-FFF2-40B4-BE49-F238E27FC236}">
                  <a16:creationId xmlns:a16="http://schemas.microsoft.com/office/drawing/2014/main" id="{14C213A7-0169-8E2D-DB37-6E5B8D86DBE0}"/>
                </a:ext>
              </a:extLst>
            </p:cNvPr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923;p142">
              <a:extLst>
                <a:ext uri="{FF2B5EF4-FFF2-40B4-BE49-F238E27FC236}">
                  <a16:creationId xmlns:a16="http://schemas.microsoft.com/office/drawing/2014/main" id="{62FF54E9-6D3D-3BDA-F70B-AD77B54263CB}"/>
                </a:ext>
              </a:extLst>
            </p:cNvPr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11124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131C74E-7C54-3664-18D4-D10D8A0FF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4" y="636242"/>
            <a:ext cx="9015392" cy="38710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351BA5-4476-05C9-0DD5-5BAD1DCB7DB2}"/>
              </a:ext>
            </a:extLst>
          </p:cNvPr>
          <p:cNvSpPr txBox="1"/>
          <p:nvPr/>
        </p:nvSpPr>
        <p:spPr>
          <a:xfrm>
            <a:off x="2818737" y="32846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Output of full </a:t>
            </a:r>
            <a:r>
              <a:rPr lang="en-US" dirty="0" err="1"/>
              <a:t>webscrape</a:t>
            </a:r>
            <a:r>
              <a:rPr lang="en-US" dirty="0"/>
              <a:t> for one year</a:t>
            </a:r>
          </a:p>
        </p:txBody>
      </p:sp>
    </p:spTree>
    <p:extLst>
      <p:ext uri="{BB962C8B-B14F-4D97-AF65-F5344CB8AC3E}">
        <p14:creationId xmlns:p14="http://schemas.microsoft.com/office/powerpoint/2010/main" val="791432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59">
            <a:extLst>
              <a:ext uri="{FF2B5EF4-FFF2-40B4-BE49-F238E27FC236}">
                <a16:creationId xmlns:a16="http://schemas.microsoft.com/office/drawing/2014/main" id="{891C318A-126F-102F-B162-31ABB136879E}"/>
              </a:ext>
            </a:extLst>
          </p:cNvPr>
          <p:cNvSpPr txBox="1">
            <a:spLocks/>
          </p:cNvSpPr>
          <p:nvPr/>
        </p:nvSpPr>
        <p:spPr>
          <a:xfrm rot="10800000">
            <a:off x="1039924" y="954154"/>
            <a:ext cx="7064100" cy="3633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B0842-F3D6-8365-EA5A-2B58B4334450}"/>
              </a:ext>
            </a:extLst>
          </p:cNvPr>
          <p:cNvSpPr txBox="1"/>
          <p:nvPr/>
        </p:nvSpPr>
        <p:spPr>
          <a:xfrm>
            <a:off x="1039924" y="683812"/>
            <a:ext cx="706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ngla MN" pitchFamily="2" charset="0"/>
                <a:cs typeface="Bangla MN" pitchFamily="2" charset="0"/>
              </a:rPr>
              <a:t>Merging </a:t>
            </a:r>
            <a:r>
              <a:rPr lang="en-US" sz="1600" dirty="0" err="1">
                <a:latin typeface="Bangla MN" pitchFamily="2" charset="0"/>
                <a:cs typeface="Bangla MN" pitchFamily="2" charset="0"/>
              </a:rPr>
              <a:t>Dataframes</a:t>
            </a:r>
            <a:endParaRPr lang="en-US" sz="1600" dirty="0">
              <a:latin typeface="Bangla MN" pitchFamily="2" charset="0"/>
              <a:cs typeface="Bangla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7884B-D8BA-C155-7612-7A39D7CEA461}"/>
              </a:ext>
            </a:extLst>
          </p:cNvPr>
          <p:cNvSpPr txBox="1"/>
          <p:nvPr/>
        </p:nvSpPr>
        <p:spPr>
          <a:xfrm>
            <a:off x="1039922" y="1276562"/>
            <a:ext cx="783136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D6D"/>
                </a:solidFill>
                <a:latin typeface="Montserrat" pitchFamily="2" charset="77"/>
                <a:cs typeface="Helvetica" panose="020B0604020202020204" pitchFamily="34" charset="0"/>
              </a:rPr>
              <a:t>Merging the yearly information </a:t>
            </a:r>
            <a:r>
              <a:rPr lang="en-US" dirty="0" err="1">
                <a:solidFill>
                  <a:srgbClr val="006D6D"/>
                </a:solidFill>
                <a:latin typeface="Montserrat" pitchFamily="2" charset="77"/>
                <a:cs typeface="Helvetica" panose="020B0604020202020204" pitchFamily="34" charset="0"/>
              </a:rPr>
              <a:t>dataframes</a:t>
            </a:r>
            <a:r>
              <a:rPr lang="en-US" dirty="0">
                <a:solidFill>
                  <a:srgbClr val="006D6D"/>
                </a:solidFill>
                <a:latin typeface="Montserrat" pitchFamily="2" charset="77"/>
                <a:cs typeface="Helvetica" panose="020B0604020202020204" pitchFamily="34" charset="0"/>
              </a:rPr>
              <a:t>: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webscrape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pd.concat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([player_contracts17, player_contracts16, player_contracts15,  player_contracts14, player_contracts13, player_contracts12, player_contracts11,  player_contracts10,  player_contracts09,  player_contracts08,  player_contracts07,  player_contracts06,  player_contracts05], axis</a:t>
            </a:r>
            <a:r>
              <a:rPr lang="en-US" dirty="0">
                <a:solidFill>
                  <a:srgbClr val="7030A0"/>
                </a:solidFill>
                <a:latin typeface="Montserrat" pitchFamily="2" charset="77"/>
                <a:cs typeface="Helvetica" panose="020B0604020202020204" pitchFamily="34" charset="0"/>
              </a:rPr>
              <a:t>=</a:t>
            </a:r>
            <a:r>
              <a:rPr lang="en-US" dirty="0">
                <a:solidFill>
                  <a:srgbClr val="006D6D"/>
                </a:solidFill>
                <a:latin typeface="Montserrat" pitchFamily="2" charset="77"/>
                <a:cs typeface="Helvetica" panose="020B0604020202020204" pitchFamily="34" charset="0"/>
              </a:rPr>
              <a:t>0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ignore_index</a:t>
            </a:r>
            <a:r>
              <a:rPr lang="en-US" dirty="0">
                <a:solidFill>
                  <a:srgbClr val="7030A0"/>
                </a:solidFill>
                <a:latin typeface="Montserrat" pitchFamily="2" charset="77"/>
                <a:cs typeface="Helvetica" panose="020B0604020202020204" pitchFamily="34" charset="0"/>
              </a:rPr>
              <a:t>=</a:t>
            </a:r>
            <a:r>
              <a:rPr lang="en-US" b="1" dirty="0">
                <a:solidFill>
                  <a:srgbClr val="006D6D"/>
                </a:solidFill>
                <a:latin typeface="Montserrat" pitchFamily="2" charset="77"/>
                <a:cs typeface="Helvetica" panose="020B0604020202020204" pitchFamily="34" charset="0"/>
              </a:rPr>
              <a:t>True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)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D6D"/>
                </a:solidFill>
                <a:latin typeface="Montserrat" pitchFamily="2" charset="77"/>
                <a:cs typeface="Helvetica" panose="020B0604020202020204" pitchFamily="34" charset="0"/>
              </a:rPr>
              <a:t>Import external information and turning it into a </a:t>
            </a:r>
            <a:r>
              <a:rPr lang="en-US" dirty="0" err="1">
                <a:solidFill>
                  <a:srgbClr val="006D6D"/>
                </a:solidFill>
                <a:latin typeface="Montserrat" pitchFamily="2" charset="77"/>
                <a:cs typeface="Helvetica" panose="020B0604020202020204" pitchFamily="34" charset="0"/>
              </a:rPr>
              <a:t>dataframe</a:t>
            </a:r>
            <a:r>
              <a:rPr lang="en-US" dirty="0">
                <a:solidFill>
                  <a:srgbClr val="006D6D"/>
                </a:solidFill>
                <a:latin typeface="Montserrat" pitchFamily="2" charset="77"/>
                <a:cs typeface="Helvetica" panose="020B0604020202020204" pitchFamily="34" charset="0"/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  <a:cs typeface="Helvetica" panose="020B0604020202020204" pitchFamily="34" charset="0"/>
            </a:endParaRP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Draft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pd.read_csv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('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AllDrafts.csv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',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sep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=',', header=0,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dtype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=str)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D6D"/>
                </a:solidFill>
                <a:latin typeface="Montserrat" pitchFamily="2" charset="77"/>
                <a:cs typeface="Helvetica" panose="020B0604020202020204" pitchFamily="34" charset="0"/>
              </a:rPr>
              <a:t>Merge both </a:t>
            </a:r>
            <a:r>
              <a:rPr lang="en-US" dirty="0" err="1">
                <a:solidFill>
                  <a:srgbClr val="006D6D"/>
                </a:solidFill>
                <a:latin typeface="Montserrat" pitchFamily="2" charset="77"/>
                <a:cs typeface="Helvetica" panose="020B0604020202020204" pitchFamily="34" charset="0"/>
              </a:rPr>
              <a:t>dataframes</a:t>
            </a:r>
            <a:r>
              <a:rPr lang="en-US" dirty="0">
                <a:solidFill>
                  <a:srgbClr val="006D6D"/>
                </a:solidFill>
                <a:latin typeface="Montserrat" pitchFamily="2" charset="77"/>
                <a:cs typeface="Helvetica" panose="020B0604020202020204" pitchFamily="34" charset="0"/>
              </a:rPr>
              <a:t> on shared column titles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  <a:cs typeface="Helvetica" panose="020B0604020202020204" pitchFamily="34" charset="0"/>
            </a:endParaRP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allcontracts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 =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pd.merge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(Draft,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webscrape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, on=['</a:t>
            </a:r>
            <a:r>
              <a:rPr lang="en-US" dirty="0">
                <a:solidFill>
                  <a:srgbClr val="FF0000"/>
                </a:solidFill>
                <a:latin typeface="Montserrat" pitchFamily="2" charset="77"/>
                <a:cs typeface="Helvetica" panose="020B0604020202020204" pitchFamily="34" charset="0"/>
              </a:rPr>
              <a:t>Player </a:t>
            </a:r>
            <a:r>
              <a:rPr lang="en-US" dirty="0" err="1">
                <a:solidFill>
                  <a:srgbClr val="FF0000"/>
                </a:solidFill>
                <a:latin typeface="Montserrat" pitchFamily="2" charset="77"/>
                <a:cs typeface="Helvetica" panose="020B0604020202020204" pitchFamily="34" charset="0"/>
              </a:rPr>
              <a:t>Name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','</a:t>
            </a:r>
            <a:r>
              <a:rPr lang="en-US" dirty="0" err="1">
                <a:solidFill>
                  <a:srgbClr val="FF0000"/>
                </a:solidFill>
                <a:latin typeface="Montserrat" pitchFamily="2" charset="77"/>
                <a:cs typeface="Helvetica" panose="020B0604020202020204" pitchFamily="34" charset="0"/>
              </a:rPr>
              <a:t>Position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','</a:t>
            </a:r>
            <a:r>
              <a:rPr lang="en-US" dirty="0" err="1">
                <a:solidFill>
                  <a:srgbClr val="FF0000"/>
                </a:solidFill>
                <a:latin typeface="Montserrat" pitchFamily="2" charset="77"/>
                <a:cs typeface="Helvetica" panose="020B0604020202020204" pitchFamily="34" charset="0"/>
              </a:rPr>
              <a:t>College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','</a:t>
            </a:r>
            <a:r>
              <a:rPr lang="en-US" dirty="0" err="1">
                <a:solidFill>
                  <a:srgbClr val="FF0000"/>
                </a:solidFill>
                <a:latin typeface="Montserrat" pitchFamily="2" charset="77"/>
                <a:cs typeface="Helvetica" panose="020B0604020202020204" pitchFamily="34" charset="0"/>
              </a:rPr>
              <a:t>Age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', </a:t>
            </a:r>
            <a:r>
              <a:rPr lang="en-US" dirty="0">
                <a:solidFill>
                  <a:srgbClr val="FF0000"/>
                </a:solidFill>
                <a:latin typeface="Montserrat" pitchFamily="2" charset="77"/>
                <a:cs typeface="Helvetica" panose="020B0604020202020204" pitchFamily="34" charset="0"/>
              </a:rPr>
              <a:t>'Contract Length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'])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allcontracts.to_csv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('</a:t>
            </a:r>
            <a:r>
              <a:rPr lang="en-US" dirty="0" err="1">
                <a:solidFill>
                  <a:srgbClr val="FF0000"/>
                </a:solidFill>
                <a:latin typeface="Montserrat" pitchFamily="2" charset="77"/>
                <a:cs typeface="Helvetica" panose="020B0604020202020204" pitchFamily="34" charset="0"/>
              </a:rPr>
              <a:t>allcontracts.csv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')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</a:endParaRPr>
          </a:p>
        </p:txBody>
      </p:sp>
      <p:grpSp>
        <p:nvGrpSpPr>
          <p:cNvPr id="2" name="Google Shape;6920;p142">
            <a:extLst>
              <a:ext uri="{FF2B5EF4-FFF2-40B4-BE49-F238E27FC236}">
                <a16:creationId xmlns:a16="http://schemas.microsoft.com/office/drawing/2014/main" id="{9C9E174A-7293-6A0F-27E3-AC6390469384}"/>
              </a:ext>
            </a:extLst>
          </p:cNvPr>
          <p:cNvGrpSpPr/>
          <p:nvPr/>
        </p:nvGrpSpPr>
        <p:grpSpPr>
          <a:xfrm>
            <a:off x="8573850" y="4404346"/>
            <a:ext cx="380081" cy="367111"/>
            <a:chOff x="-38905225" y="3591875"/>
            <a:chExt cx="325300" cy="314200"/>
          </a:xfrm>
        </p:grpSpPr>
        <p:sp>
          <p:nvSpPr>
            <p:cNvPr id="3" name="Google Shape;6921;p142">
              <a:extLst>
                <a:ext uri="{FF2B5EF4-FFF2-40B4-BE49-F238E27FC236}">
                  <a16:creationId xmlns:a16="http://schemas.microsoft.com/office/drawing/2014/main" id="{70EADF17-BD69-B276-1139-7BF299464190}"/>
                </a:ext>
              </a:extLst>
            </p:cNvPr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22;p142">
              <a:extLst>
                <a:ext uri="{FF2B5EF4-FFF2-40B4-BE49-F238E27FC236}">
                  <a16:creationId xmlns:a16="http://schemas.microsoft.com/office/drawing/2014/main" id="{14C213A7-0169-8E2D-DB37-6E5B8D86DBE0}"/>
                </a:ext>
              </a:extLst>
            </p:cNvPr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923;p142">
              <a:extLst>
                <a:ext uri="{FF2B5EF4-FFF2-40B4-BE49-F238E27FC236}">
                  <a16:creationId xmlns:a16="http://schemas.microsoft.com/office/drawing/2014/main" id="{62FF54E9-6D3D-3BDA-F70B-AD77B54263CB}"/>
                </a:ext>
              </a:extLst>
            </p:cNvPr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05462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able, email&#10;&#10;Description automatically generated">
            <a:extLst>
              <a:ext uri="{FF2B5EF4-FFF2-40B4-BE49-F238E27FC236}">
                <a16:creationId xmlns:a16="http://schemas.microsoft.com/office/drawing/2014/main" id="{E54689D4-CBAE-B02C-AA71-9C14EBA22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565676" y="0"/>
            <a:ext cx="80126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18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6C468CC-1C9E-9ADA-7D25-E11FC42ED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06" y="0"/>
            <a:ext cx="74193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012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706FF6AB-646B-E3F5-8BDB-A52AC40AC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28650"/>
            <a:ext cx="7772400" cy="3886200"/>
          </a:xfrm>
          <a:prstGeom prst="rect">
            <a:avLst/>
          </a:prstGeom>
        </p:spPr>
      </p:pic>
      <p:grpSp>
        <p:nvGrpSpPr>
          <p:cNvPr id="2" name="Google Shape;6920;p142">
            <a:extLst>
              <a:ext uri="{FF2B5EF4-FFF2-40B4-BE49-F238E27FC236}">
                <a16:creationId xmlns:a16="http://schemas.microsoft.com/office/drawing/2014/main" id="{2E060A9A-B2B7-3935-2CF2-AB3D957E965C}"/>
              </a:ext>
            </a:extLst>
          </p:cNvPr>
          <p:cNvGrpSpPr/>
          <p:nvPr/>
        </p:nvGrpSpPr>
        <p:grpSpPr>
          <a:xfrm>
            <a:off x="8573850" y="4404346"/>
            <a:ext cx="380081" cy="367111"/>
            <a:chOff x="-38905225" y="3591875"/>
            <a:chExt cx="325300" cy="314200"/>
          </a:xfrm>
        </p:grpSpPr>
        <p:sp>
          <p:nvSpPr>
            <p:cNvPr id="3" name="Google Shape;6921;p142">
              <a:extLst>
                <a:ext uri="{FF2B5EF4-FFF2-40B4-BE49-F238E27FC236}">
                  <a16:creationId xmlns:a16="http://schemas.microsoft.com/office/drawing/2014/main" id="{E3AC6D27-D759-521F-DDBD-F840B53DAF79}"/>
                </a:ext>
              </a:extLst>
            </p:cNvPr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6922;p142">
              <a:extLst>
                <a:ext uri="{FF2B5EF4-FFF2-40B4-BE49-F238E27FC236}">
                  <a16:creationId xmlns:a16="http://schemas.microsoft.com/office/drawing/2014/main" id="{CCEF37EB-633F-F3CB-07B3-83508CB5E8E7}"/>
                </a:ext>
              </a:extLst>
            </p:cNvPr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23;p142">
              <a:extLst>
                <a:ext uri="{FF2B5EF4-FFF2-40B4-BE49-F238E27FC236}">
                  <a16:creationId xmlns:a16="http://schemas.microsoft.com/office/drawing/2014/main" id="{26152064-D4D0-C74C-8D29-CF8BB30854FB}"/>
                </a:ext>
              </a:extLst>
            </p:cNvPr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50995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D54BA7F4-481A-8FA8-F7AD-A892A6463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91" y="457224"/>
            <a:ext cx="7048418" cy="4229051"/>
          </a:xfrm>
          <a:prstGeom prst="rect">
            <a:avLst/>
          </a:prstGeom>
        </p:spPr>
      </p:pic>
      <p:grpSp>
        <p:nvGrpSpPr>
          <p:cNvPr id="2" name="Google Shape;6920;p142">
            <a:extLst>
              <a:ext uri="{FF2B5EF4-FFF2-40B4-BE49-F238E27FC236}">
                <a16:creationId xmlns:a16="http://schemas.microsoft.com/office/drawing/2014/main" id="{C8617FC9-8D38-DAAA-876E-A593A9662EA9}"/>
              </a:ext>
            </a:extLst>
          </p:cNvPr>
          <p:cNvGrpSpPr/>
          <p:nvPr/>
        </p:nvGrpSpPr>
        <p:grpSpPr>
          <a:xfrm>
            <a:off x="8573850" y="4404346"/>
            <a:ext cx="380081" cy="367111"/>
            <a:chOff x="-38905225" y="3591875"/>
            <a:chExt cx="325300" cy="314200"/>
          </a:xfrm>
        </p:grpSpPr>
        <p:sp>
          <p:nvSpPr>
            <p:cNvPr id="3" name="Google Shape;6921;p142">
              <a:extLst>
                <a:ext uri="{FF2B5EF4-FFF2-40B4-BE49-F238E27FC236}">
                  <a16:creationId xmlns:a16="http://schemas.microsoft.com/office/drawing/2014/main" id="{9C081DA7-41A5-02B6-F3F1-F70FF6D4403F}"/>
                </a:ext>
              </a:extLst>
            </p:cNvPr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6922;p142">
              <a:extLst>
                <a:ext uri="{FF2B5EF4-FFF2-40B4-BE49-F238E27FC236}">
                  <a16:creationId xmlns:a16="http://schemas.microsoft.com/office/drawing/2014/main" id="{3312FCB8-11E5-B447-A9A4-51FD443BC944}"/>
                </a:ext>
              </a:extLst>
            </p:cNvPr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23;p142">
              <a:extLst>
                <a:ext uri="{FF2B5EF4-FFF2-40B4-BE49-F238E27FC236}">
                  <a16:creationId xmlns:a16="http://schemas.microsoft.com/office/drawing/2014/main" id="{50F257D9-3B6F-BE53-07CA-D9F3EBDB1D38}"/>
                </a:ext>
              </a:extLst>
            </p:cNvPr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897409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59">
            <a:extLst>
              <a:ext uri="{FF2B5EF4-FFF2-40B4-BE49-F238E27FC236}">
                <a16:creationId xmlns:a16="http://schemas.microsoft.com/office/drawing/2014/main" id="{891C318A-126F-102F-B162-31ABB136879E}"/>
              </a:ext>
            </a:extLst>
          </p:cNvPr>
          <p:cNvSpPr txBox="1">
            <a:spLocks/>
          </p:cNvSpPr>
          <p:nvPr/>
        </p:nvSpPr>
        <p:spPr>
          <a:xfrm rot="10800000">
            <a:off x="1039924" y="954154"/>
            <a:ext cx="7064100" cy="3633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B0842-F3D6-8365-EA5A-2B58B4334450}"/>
              </a:ext>
            </a:extLst>
          </p:cNvPr>
          <p:cNvSpPr txBox="1"/>
          <p:nvPr/>
        </p:nvSpPr>
        <p:spPr>
          <a:xfrm>
            <a:off x="1039924" y="683812"/>
            <a:ext cx="706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ngla MN" pitchFamily="2" charset="0"/>
                <a:cs typeface="Bangla MN" pitchFamily="2" charset="0"/>
              </a:rPr>
              <a:t>Models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7884B-D8BA-C155-7612-7A39D7CEA461}"/>
              </a:ext>
            </a:extLst>
          </p:cNvPr>
          <p:cNvSpPr txBox="1"/>
          <p:nvPr/>
        </p:nvSpPr>
        <p:spPr>
          <a:xfrm>
            <a:off x="1039922" y="1276562"/>
            <a:ext cx="7899287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  <a:latin typeface="Montserrat" pitchFamily="2" charset="77"/>
              </a:rPr>
              <a:t>Base Model: </a:t>
            </a:r>
            <a:endParaRPr lang="en-US" dirty="0">
              <a:effectLst/>
              <a:latin typeface="Montserrat" pitchFamily="2" charset="77"/>
            </a:endParaRPr>
          </a:p>
          <a:p>
            <a:r>
              <a:rPr lang="en-US" dirty="0">
                <a:effectLst/>
                <a:latin typeface="Montserrat" pitchFamily="2" charset="77"/>
              </a:rPr>
              <a:t>Log_TotalValue = </a:t>
            </a:r>
            <a:r>
              <a:rPr lang="el-GR" i="1" dirty="0">
                <a:effectLst/>
                <a:latin typeface="ArialMT"/>
              </a:rPr>
              <a:t>β</a:t>
            </a:r>
            <a:r>
              <a:rPr lang="el-GR" i="1" baseline="-25000" dirty="0">
                <a:effectLst/>
                <a:latin typeface="Manjari"/>
              </a:rPr>
              <a:t>1</a:t>
            </a:r>
            <a:r>
              <a:rPr lang="el-GR" dirty="0">
                <a:effectLst/>
                <a:latin typeface="Manjari"/>
              </a:rPr>
              <a:t>(</a:t>
            </a:r>
            <a:r>
              <a:rPr lang="en-US" dirty="0">
                <a:effectLst/>
                <a:latin typeface="Montserrat" pitchFamily="2" charset="77"/>
              </a:rPr>
              <a:t>log_TeamCap)</a:t>
            </a:r>
            <a:r>
              <a:rPr lang="en-US" baseline="-25000" dirty="0" err="1">
                <a:effectLst/>
                <a:latin typeface="Montserrat" pitchFamily="2" charset="77"/>
              </a:rPr>
              <a:t>i</a:t>
            </a:r>
            <a:r>
              <a:rPr lang="en-US" dirty="0">
                <a:effectLst/>
                <a:latin typeface="Montserrat" pitchFamily="2" charset="77"/>
              </a:rPr>
              <a:t> +</a:t>
            </a:r>
            <a:r>
              <a:rPr lang="en-US" i="1" dirty="0">
                <a:effectLst/>
                <a:latin typeface="Montserrat" pitchFamily="2" charset="77"/>
              </a:rPr>
              <a:t> </a:t>
            </a:r>
            <a:r>
              <a:rPr lang="el-GR" i="1" dirty="0">
                <a:effectLst/>
                <a:latin typeface="ArialMT"/>
              </a:rPr>
              <a:t>β</a:t>
            </a:r>
            <a:r>
              <a:rPr lang="el-GR" i="1" baseline="-25000" dirty="0">
                <a:effectLst/>
                <a:latin typeface="Manjari"/>
              </a:rPr>
              <a:t>2</a:t>
            </a:r>
            <a:r>
              <a:rPr lang="el-GR" dirty="0">
                <a:effectLst/>
                <a:latin typeface="Manjari"/>
              </a:rPr>
              <a:t>(</a:t>
            </a:r>
            <a:r>
              <a:rPr lang="en-US" dirty="0" err="1">
                <a:effectLst/>
                <a:latin typeface="Montserrat" pitchFamily="2" charset="77"/>
              </a:rPr>
              <a:t>CBABinary</a:t>
            </a:r>
            <a:r>
              <a:rPr lang="en-US" dirty="0">
                <a:effectLst/>
                <a:latin typeface="Montserrat" pitchFamily="2" charset="77"/>
              </a:rPr>
              <a:t>)</a:t>
            </a:r>
            <a:r>
              <a:rPr lang="en-US" dirty="0" err="1">
                <a:effectLst/>
                <a:latin typeface="Montserrat" pitchFamily="2" charset="77"/>
              </a:rPr>
              <a:t>i</a:t>
            </a:r>
            <a:r>
              <a:rPr lang="en-US" dirty="0">
                <a:effectLst/>
                <a:latin typeface="Montserrat" pitchFamily="2" charset="77"/>
              </a:rPr>
              <a:t> + </a:t>
            </a:r>
            <a:r>
              <a:rPr lang="el-GR" i="1" dirty="0">
                <a:effectLst/>
                <a:latin typeface="Arial" panose="020B0604020202020204" pitchFamily="34" charset="0"/>
              </a:rPr>
              <a:t>μ </a:t>
            </a:r>
            <a:endParaRPr lang="en-US" i="1" dirty="0">
              <a:effectLst/>
              <a:latin typeface="Arial" panose="020B0604020202020204" pitchFamily="34" charset="0"/>
            </a:endParaRPr>
          </a:p>
          <a:p>
            <a:endParaRPr lang="en-US" b="1" dirty="0">
              <a:effectLst/>
              <a:latin typeface="Montserrat" pitchFamily="2" charset="77"/>
            </a:endParaRPr>
          </a:p>
          <a:p>
            <a:r>
              <a:rPr lang="en-US" b="1" dirty="0">
                <a:effectLst/>
                <a:latin typeface="Montserrat" pitchFamily="2" charset="77"/>
              </a:rPr>
              <a:t>Robust Standard Errors: </a:t>
            </a:r>
            <a:endParaRPr lang="en-US" dirty="0">
              <a:effectLst/>
              <a:latin typeface="Montserrat" pitchFamily="2" charset="77"/>
            </a:endParaRPr>
          </a:p>
          <a:p>
            <a:r>
              <a:rPr lang="en-US" dirty="0">
                <a:effectLst/>
                <a:latin typeface="Montserrat" pitchFamily="2" charset="77"/>
              </a:rPr>
              <a:t>Log_TotalValue =</a:t>
            </a:r>
            <a:r>
              <a:rPr lang="en-US" i="1" dirty="0">
                <a:effectLst/>
                <a:latin typeface="Montserrat" pitchFamily="2" charset="77"/>
              </a:rPr>
              <a:t> </a:t>
            </a:r>
            <a:r>
              <a:rPr lang="el-GR" i="1" dirty="0">
                <a:effectLst/>
                <a:latin typeface="ArialMT"/>
              </a:rPr>
              <a:t>β</a:t>
            </a:r>
            <a:r>
              <a:rPr lang="el-GR" i="1" baseline="-25000" dirty="0">
                <a:effectLst/>
                <a:latin typeface="Manjari"/>
              </a:rPr>
              <a:t>1</a:t>
            </a:r>
            <a:r>
              <a:rPr lang="el-GR" dirty="0">
                <a:effectLst/>
                <a:latin typeface="Manjari"/>
              </a:rPr>
              <a:t>(</a:t>
            </a:r>
            <a:r>
              <a:rPr lang="en-US" dirty="0">
                <a:effectLst/>
                <a:latin typeface="Montserrat" pitchFamily="2" charset="77"/>
              </a:rPr>
              <a:t>log_TeamCap)</a:t>
            </a:r>
            <a:r>
              <a:rPr lang="en-US" dirty="0" err="1">
                <a:effectLst/>
                <a:latin typeface="Montserrat" pitchFamily="2" charset="77"/>
              </a:rPr>
              <a:t>i</a:t>
            </a:r>
            <a:r>
              <a:rPr lang="en-US" dirty="0">
                <a:effectLst/>
                <a:latin typeface="Montserrat" pitchFamily="2" charset="77"/>
              </a:rPr>
              <a:t> + </a:t>
            </a:r>
            <a:r>
              <a:rPr lang="el-GR" i="1" dirty="0">
                <a:effectLst/>
                <a:latin typeface="ArialMT"/>
              </a:rPr>
              <a:t>β</a:t>
            </a:r>
            <a:r>
              <a:rPr lang="el-GR" i="1" baseline="-25000" dirty="0">
                <a:effectLst/>
                <a:latin typeface="Manjari"/>
              </a:rPr>
              <a:t>2</a:t>
            </a:r>
            <a:r>
              <a:rPr lang="el-GR" dirty="0">
                <a:effectLst/>
                <a:latin typeface="Manjari"/>
              </a:rPr>
              <a:t>(</a:t>
            </a:r>
            <a:r>
              <a:rPr lang="en-US" dirty="0" err="1">
                <a:effectLst/>
                <a:latin typeface="Montserrat" pitchFamily="2" charset="77"/>
              </a:rPr>
              <a:t>CBABinary</a:t>
            </a:r>
            <a:r>
              <a:rPr lang="en-US" dirty="0">
                <a:effectLst/>
                <a:latin typeface="Montserrat" pitchFamily="2" charset="77"/>
              </a:rPr>
              <a:t> x RoundDrafted)</a:t>
            </a:r>
            <a:r>
              <a:rPr lang="en-US" baseline="-25000" dirty="0" err="1">
                <a:effectLst/>
                <a:latin typeface="Montserrat" pitchFamily="2" charset="77"/>
              </a:rPr>
              <a:t>i</a:t>
            </a:r>
            <a:r>
              <a:rPr lang="en-US" dirty="0">
                <a:effectLst/>
                <a:latin typeface="Montserrat" pitchFamily="2" charset="77"/>
              </a:rPr>
              <a:t> + </a:t>
            </a:r>
            <a:r>
              <a:rPr lang="el-GR" dirty="0">
                <a:effectLst/>
                <a:latin typeface="Arial" panose="020B0604020202020204" pitchFamily="34" charset="0"/>
              </a:rPr>
              <a:t>Φ</a:t>
            </a:r>
            <a:r>
              <a:rPr lang="en-US" dirty="0">
                <a:effectLst/>
                <a:latin typeface="Montserrat" pitchFamily="2" charset="77"/>
              </a:rPr>
              <a:t>Z</a:t>
            </a:r>
            <a:r>
              <a:rPr lang="en-US" baseline="-25000" dirty="0">
                <a:effectLst/>
                <a:latin typeface="Montserrat" pitchFamily="2" charset="77"/>
              </a:rPr>
              <a:t>i</a:t>
            </a:r>
            <a:r>
              <a:rPr lang="en-US" dirty="0">
                <a:effectLst/>
                <a:latin typeface="Montserrat" pitchFamily="2" charset="77"/>
              </a:rPr>
              <a:t> + </a:t>
            </a:r>
            <a:r>
              <a:rPr lang="el-GR" i="1" dirty="0">
                <a:effectLst/>
                <a:latin typeface="Arial" panose="020B0604020202020204" pitchFamily="34" charset="0"/>
              </a:rPr>
              <a:t>μ </a:t>
            </a:r>
            <a:endParaRPr lang="en-US" i="1" dirty="0">
              <a:effectLst/>
              <a:latin typeface="Arial" panose="020B0604020202020204" pitchFamily="34" charset="0"/>
            </a:endParaRPr>
          </a:p>
          <a:p>
            <a:r>
              <a:rPr lang="en-US" b="1" dirty="0">
                <a:effectLst/>
                <a:latin typeface="Montserrat" pitchFamily="2" charset="77"/>
              </a:rPr>
              <a:t>where Zi represents model controls Role, YearDrafted, Age, Length, and Division</a:t>
            </a:r>
          </a:p>
          <a:p>
            <a:r>
              <a:rPr lang="en-US" b="1" dirty="0">
                <a:effectLst/>
                <a:latin typeface="Montserrat" pitchFamily="2" charset="77"/>
              </a:rPr>
              <a:t> </a:t>
            </a:r>
            <a:endParaRPr lang="en-US" dirty="0">
              <a:effectLst/>
              <a:latin typeface="Montserrat" pitchFamily="2" charset="77"/>
            </a:endParaRPr>
          </a:p>
          <a:p>
            <a:r>
              <a:rPr lang="en-US" b="1" dirty="0" err="1">
                <a:effectLst/>
                <a:latin typeface="Montserrat" pitchFamily="2" charset="77"/>
              </a:rPr>
              <a:t>Feasble</a:t>
            </a:r>
            <a:r>
              <a:rPr lang="en-US" b="1" dirty="0">
                <a:effectLst/>
                <a:latin typeface="Montserrat" pitchFamily="2" charset="77"/>
              </a:rPr>
              <a:t> Generalized Least Squares: </a:t>
            </a:r>
            <a:endParaRPr lang="en-US" dirty="0">
              <a:effectLst/>
              <a:latin typeface="Montserrat" pitchFamily="2" charset="77"/>
            </a:endParaRPr>
          </a:p>
          <a:p>
            <a:r>
              <a:rPr lang="en-US" dirty="0">
                <a:effectLst/>
                <a:latin typeface="Montserrat" pitchFamily="2" charset="77"/>
              </a:rPr>
              <a:t>Log_TotalValue =</a:t>
            </a:r>
            <a:r>
              <a:rPr lang="en-US" i="1" dirty="0">
                <a:effectLst/>
                <a:latin typeface="Montserrat" pitchFamily="2" charset="77"/>
              </a:rPr>
              <a:t> </a:t>
            </a:r>
            <a:r>
              <a:rPr lang="el-GR" i="1" dirty="0">
                <a:effectLst/>
                <a:latin typeface="ArialMT"/>
              </a:rPr>
              <a:t>β</a:t>
            </a:r>
            <a:r>
              <a:rPr lang="el-GR" i="1" baseline="-25000" dirty="0">
                <a:effectLst/>
                <a:latin typeface="Manjari"/>
              </a:rPr>
              <a:t>1</a:t>
            </a:r>
            <a:r>
              <a:rPr lang="el-GR" dirty="0">
                <a:effectLst/>
                <a:latin typeface="Manjari"/>
              </a:rPr>
              <a:t>(</a:t>
            </a:r>
            <a:r>
              <a:rPr lang="en-US" dirty="0">
                <a:effectLst/>
                <a:latin typeface="Montserrat" pitchFamily="2" charset="77"/>
              </a:rPr>
              <a:t>log_TeamCap)</a:t>
            </a:r>
            <a:r>
              <a:rPr lang="en-US" dirty="0" err="1">
                <a:effectLst/>
                <a:latin typeface="Montserrat" pitchFamily="2" charset="77"/>
              </a:rPr>
              <a:t>i</a:t>
            </a:r>
            <a:r>
              <a:rPr lang="en-US" dirty="0">
                <a:effectLst/>
                <a:latin typeface="Montserrat" pitchFamily="2" charset="77"/>
              </a:rPr>
              <a:t> + </a:t>
            </a:r>
            <a:r>
              <a:rPr lang="el-GR" i="1" dirty="0">
                <a:effectLst/>
                <a:latin typeface="ArialMT"/>
              </a:rPr>
              <a:t>β</a:t>
            </a:r>
            <a:r>
              <a:rPr lang="el-GR" i="1" baseline="-25000" dirty="0">
                <a:effectLst/>
                <a:latin typeface="Manjari"/>
              </a:rPr>
              <a:t>2</a:t>
            </a:r>
            <a:r>
              <a:rPr lang="el-GR" dirty="0">
                <a:effectLst/>
                <a:latin typeface="Manjari"/>
              </a:rPr>
              <a:t>(</a:t>
            </a:r>
            <a:r>
              <a:rPr lang="en-US" dirty="0" err="1">
                <a:effectLst/>
                <a:latin typeface="Montserrat" pitchFamily="2" charset="77"/>
              </a:rPr>
              <a:t>CBABinary</a:t>
            </a:r>
            <a:r>
              <a:rPr lang="en-US" dirty="0">
                <a:effectLst/>
                <a:latin typeface="Montserrat" pitchFamily="2" charset="77"/>
              </a:rPr>
              <a:t> x RoundDrafted)</a:t>
            </a:r>
            <a:r>
              <a:rPr lang="en-US" baseline="-25000" dirty="0" err="1">
                <a:effectLst/>
                <a:latin typeface="Montserrat" pitchFamily="2" charset="77"/>
              </a:rPr>
              <a:t>i</a:t>
            </a:r>
            <a:r>
              <a:rPr lang="en-US" dirty="0">
                <a:effectLst/>
                <a:latin typeface="Montserrat" pitchFamily="2" charset="77"/>
              </a:rPr>
              <a:t> + </a:t>
            </a:r>
            <a:r>
              <a:rPr lang="el-GR" dirty="0">
                <a:effectLst/>
                <a:latin typeface="Arial" panose="020B0604020202020204" pitchFamily="34" charset="0"/>
              </a:rPr>
              <a:t>Φ</a:t>
            </a:r>
            <a:r>
              <a:rPr lang="en-US" dirty="0">
                <a:effectLst/>
                <a:latin typeface="Montserrat" pitchFamily="2" charset="77"/>
              </a:rPr>
              <a:t>Z</a:t>
            </a:r>
            <a:r>
              <a:rPr lang="en-US" baseline="-25000" dirty="0">
                <a:effectLst/>
                <a:latin typeface="Montserrat" pitchFamily="2" charset="77"/>
              </a:rPr>
              <a:t>i</a:t>
            </a:r>
            <a:r>
              <a:rPr lang="en-US" dirty="0">
                <a:effectLst/>
                <a:latin typeface="Montserrat" pitchFamily="2" charset="77"/>
              </a:rPr>
              <a:t> + </a:t>
            </a:r>
            <a:r>
              <a:rPr lang="el-GR" i="1" dirty="0">
                <a:effectLst/>
                <a:latin typeface="Arial" panose="020B0604020202020204" pitchFamily="34" charset="0"/>
              </a:rPr>
              <a:t>μ </a:t>
            </a:r>
            <a:r>
              <a:rPr lang="el-GR" dirty="0">
                <a:effectLst/>
                <a:latin typeface="Manjari"/>
              </a:rPr>
              <a:t>, </a:t>
            </a:r>
            <a:endParaRPr lang="en-US" dirty="0">
              <a:effectLst/>
              <a:latin typeface="Manjari"/>
            </a:endParaRPr>
          </a:p>
          <a:p>
            <a:r>
              <a:rPr lang="en-US" dirty="0">
                <a:latin typeface="Manjari"/>
              </a:rPr>
              <a:t>	</a:t>
            </a:r>
            <a:r>
              <a:rPr lang="en-US" dirty="0">
                <a:effectLst/>
                <a:latin typeface="Montserrat" pitchFamily="2" charset="77"/>
              </a:rPr>
              <a:t>weights = </a:t>
            </a:r>
            <a:r>
              <a:rPr lang="en-US" dirty="0" err="1">
                <a:effectLst/>
                <a:latin typeface="Montserrat" pitchFamily="2" charset="77"/>
              </a:rPr>
              <a:t>model.residuals</a:t>
            </a:r>
            <a:r>
              <a:rPr lang="en-US" dirty="0">
                <a:effectLst/>
                <a:latin typeface="Montserrat" pitchFamily="2" charset="77"/>
              </a:rPr>
              <a:t> </a:t>
            </a:r>
          </a:p>
          <a:p>
            <a:r>
              <a:rPr lang="en-US" b="1" dirty="0">
                <a:effectLst/>
                <a:latin typeface="Montserrat" pitchFamily="2" charset="77"/>
              </a:rPr>
              <a:t>where Zi represents model controls Role, YearDrafted, Age, Length, and Division </a:t>
            </a:r>
            <a:endParaRPr lang="en-US" dirty="0">
              <a:effectLst/>
              <a:latin typeface="Montserrat" pitchFamily="2" charset="77"/>
            </a:endParaRPr>
          </a:p>
          <a:p>
            <a:endParaRPr lang="en-US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</a:endParaRPr>
          </a:p>
        </p:txBody>
      </p:sp>
      <p:grpSp>
        <p:nvGrpSpPr>
          <p:cNvPr id="2" name="Google Shape;6920;p142">
            <a:extLst>
              <a:ext uri="{FF2B5EF4-FFF2-40B4-BE49-F238E27FC236}">
                <a16:creationId xmlns:a16="http://schemas.microsoft.com/office/drawing/2014/main" id="{0BD0583A-8E48-C5B1-BB8A-62BBFC8C299A}"/>
              </a:ext>
            </a:extLst>
          </p:cNvPr>
          <p:cNvGrpSpPr/>
          <p:nvPr/>
        </p:nvGrpSpPr>
        <p:grpSpPr>
          <a:xfrm>
            <a:off x="8573850" y="4404346"/>
            <a:ext cx="380081" cy="367111"/>
            <a:chOff x="-38905225" y="3591875"/>
            <a:chExt cx="325300" cy="314200"/>
          </a:xfrm>
        </p:grpSpPr>
        <p:sp>
          <p:nvSpPr>
            <p:cNvPr id="3" name="Google Shape;6921;p142">
              <a:extLst>
                <a:ext uri="{FF2B5EF4-FFF2-40B4-BE49-F238E27FC236}">
                  <a16:creationId xmlns:a16="http://schemas.microsoft.com/office/drawing/2014/main" id="{9D38AF65-FE90-39FD-2BC9-CDBCE7E47E97}"/>
                </a:ext>
              </a:extLst>
            </p:cNvPr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22;p142">
              <a:extLst>
                <a:ext uri="{FF2B5EF4-FFF2-40B4-BE49-F238E27FC236}">
                  <a16:creationId xmlns:a16="http://schemas.microsoft.com/office/drawing/2014/main" id="{8AF99396-D168-5D88-9FEA-62635CD7A60D}"/>
                </a:ext>
              </a:extLst>
            </p:cNvPr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923;p142">
              <a:extLst>
                <a:ext uri="{FF2B5EF4-FFF2-40B4-BE49-F238E27FC236}">
                  <a16:creationId xmlns:a16="http://schemas.microsoft.com/office/drawing/2014/main" id="{4498C4A9-6382-1F65-3264-D1C114D5EBE8}"/>
                </a:ext>
              </a:extLst>
            </p:cNvPr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16781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FD7DC24-5B42-EA99-B382-B8BF8B3C1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30" y="899984"/>
            <a:ext cx="3864436" cy="2663017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5C9DD662-AE63-4D62-97D1-3B9A7A877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802" y="1128408"/>
            <a:ext cx="3671468" cy="3241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00B1C5-FDFF-D9F5-DE62-8E8F2EED58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50" t="6303" b="1"/>
          <a:stretch/>
        </p:blipFill>
        <p:spPr>
          <a:xfrm>
            <a:off x="5775080" y="899984"/>
            <a:ext cx="2681912" cy="19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03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59">
            <a:extLst>
              <a:ext uri="{FF2B5EF4-FFF2-40B4-BE49-F238E27FC236}">
                <a16:creationId xmlns:a16="http://schemas.microsoft.com/office/drawing/2014/main" id="{891C318A-126F-102F-B162-31ABB136879E}"/>
              </a:ext>
            </a:extLst>
          </p:cNvPr>
          <p:cNvSpPr txBox="1">
            <a:spLocks/>
          </p:cNvSpPr>
          <p:nvPr/>
        </p:nvSpPr>
        <p:spPr>
          <a:xfrm rot="10800000">
            <a:off x="1039924" y="954154"/>
            <a:ext cx="7064100" cy="3633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B0842-F3D6-8365-EA5A-2B58B4334450}"/>
              </a:ext>
            </a:extLst>
          </p:cNvPr>
          <p:cNvSpPr txBox="1"/>
          <p:nvPr/>
        </p:nvSpPr>
        <p:spPr>
          <a:xfrm>
            <a:off x="1039924" y="683812"/>
            <a:ext cx="706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ngla MN" pitchFamily="2" charset="0"/>
                <a:cs typeface="Bangla MN" pitchFamily="2" charset="0"/>
              </a:rPr>
              <a:t>Motivation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7884B-D8BA-C155-7612-7A39D7CEA461}"/>
              </a:ext>
            </a:extLst>
          </p:cNvPr>
          <p:cNvSpPr txBox="1"/>
          <p:nvPr/>
        </p:nvSpPr>
        <p:spPr>
          <a:xfrm>
            <a:off x="1039922" y="1089329"/>
            <a:ext cx="70641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The Superbowl is consistently the most watched primetime event on cable television and playing in the Superbowl comes not only with a title but also with a hefty bonus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Spotrac.com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 is a sports database that gathers varying salary’s in sports stating with when a player enter any professional league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I am interested in studying varying factors that maximize a rookie’s initial salary when they enter the NFL including the implementation of new salary guidelines and the team a rookie signs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</a:endParaRPr>
          </a:p>
        </p:txBody>
      </p:sp>
      <p:grpSp>
        <p:nvGrpSpPr>
          <p:cNvPr id="2" name="Google Shape;6920;p142">
            <a:extLst>
              <a:ext uri="{FF2B5EF4-FFF2-40B4-BE49-F238E27FC236}">
                <a16:creationId xmlns:a16="http://schemas.microsoft.com/office/drawing/2014/main" id="{A4ACB1D8-EB02-D05D-3753-8B98535BFB42}"/>
              </a:ext>
            </a:extLst>
          </p:cNvPr>
          <p:cNvGrpSpPr/>
          <p:nvPr/>
        </p:nvGrpSpPr>
        <p:grpSpPr>
          <a:xfrm>
            <a:off x="8573850" y="4404346"/>
            <a:ext cx="380081" cy="367111"/>
            <a:chOff x="-38905225" y="3591875"/>
            <a:chExt cx="325300" cy="314200"/>
          </a:xfrm>
        </p:grpSpPr>
        <p:sp>
          <p:nvSpPr>
            <p:cNvPr id="3" name="Google Shape;6921;p142">
              <a:extLst>
                <a:ext uri="{FF2B5EF4-FFF2-40B4-BE49-F238E27FC236}">
                  <a16:creationId xmlns:a16="http://schemas.microsoft.com/office/drawing/2014/main" id="{F42280E5-97D6-2C13-0C40-8D5981E59052}"/>
                </a:ext>
              </a:extLst>
            </p:cNvPr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22;p142">
              <a:extLst>
                <a:ext uri="{FF2B5EF4-FFF2-40B4-BE49-F238E27FC236}">
                  <a16:creationId xmlns:a16="http://schemas.microsoft.com/office/drawing/2014/main" id="{634FDC91-3BF1-2513-2250-5BC8AFECD0C5}"/>
                </a:ext>
              </a:extLst>
            </p:cNvPr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923;p142">
              <a:extLst>
                <a:ext uri="{FF2B5EF4-FFF2-40B4-BE49-F238E27FC236}">
                  <a16:creationId xmlns:a16="http://schemas.microsoft.com/office/drawing/2014/main" id="{8001BE21-03C4-AFD5-5446-B41F921F07ED}"/>
                </a:ext>
              </a:extLst>
            </p:cNvPr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41738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59">
            <a:extLst>
              <a:ext uri="{FF2B5EF4-FFF2-40B4-BE49-F238E27FC236}">
                <a16:creationId xmlns:a16="http://schemas.microsoft.com/office/drawing/2014/main" id="{891C318A-126F-102F-B162-31ABB136879E}"/>
              </a:ext>
            </a:extLst>
          </p:cNvPr>
          <p:cNvSpPr txBox="1">
            <a:spLocks/>
          </p:cNvSpPr>
          <p:nvPr/>
        </p:nvSpPr>
        <p:spPr>
          <a:xfrm rot="10800000">
            <a:off x="1039924" y="954154"/>
            <a:ext cx="7064100" cy="3633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B0842-F3D6-8365-EA5A-2B58B4334450}"/>
              </a:ext>
            </a:extLst>
          </p:cNvPr>
          <p:cNvSpPr txBox="1"/>
          <p:nvPr/>
        </p:nvSpPr>
        <p:spPr>
          <a:xfrm>
            <a:off x="1039924" y="683812"/>
            <a:ext cx="706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ngla MN" pitchFamily="2" charset="0"/>
                <a:cs typeface="Bangla MN" pitchFamily="2" charset="0"/>
              </a:rPr>
              <a:t>Discussions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7884B-D8BA-C155-7612-7A39D7CEA461}"/>
              </a:ext>
            </a:extLst>
          </p:cNvPr>
          <p:cNvSpPr txBox="1"/>
          <p:nvPr/>
        </p:nvSpPr>
        <p:spPr>
          <a:xfrm>
            <a:off x="1039922" y="1078499"/>
            <a:ext cx="70641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cs typeface="Helvetica" panose="020B0604020202020204" pitchFamily="34" charset="0"/>
              </a:rPr>
              <a:t>My first attempt at controlling for heteroskedasticity was using robust standard errors on my OLS model.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  <a:cs typeface="Helvetica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cs typeface="Helvetica" panose="020B0604020202020204" pitchFamily="34" charset="0"/>
              </a:rPr>
              <a:t>The log of team salary cap states that for every 1% change in team salary cap, the total value of a rookie's contract will decrease by 0.117%. </a:t>
            </a:r>
          </a:p>
          <a:p>
            <a:pPr>
              <a:lnSpc>
                <a:spcPct val="100000"/>
              </a:lnSpc>
            </a:pPr>
            <a:endParaRPr lang="en-US" dirty="0">
              <a:latin typeface="Montserrat" pitchFamily="2" charset="77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cs typeface="Helvetica" panose="020B0604020202020204" pitchFamily="34" charset="0"/>
              </a:rPr>
              <a:t>The Presence of 2011 CBA variable indicates that if a candidate has the variable, or they are drafted after the implementation for the 2011 CBA, their rookie contract will by 0.247% higher than those without the variable. </a:t>
            </a:r>
          </a:p>
          <a:p>
            <a:pPr>
              <a:lnSpc>
                <a:spcPct val="100000"/>
              </a:lnSpc>
            </a:pPr>
            <a:endParaRPr lang="en-US" dirty="0">
              <a:latin typeface="Montserrat" pitchFamily="2" charset="77"/>
              <a:cs typeface="Helvetica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cs typeface="Helvetica" panose="020B0604020202020204" pitchFamily="34" charset="0"/>
              </a:rPr>
              <a:t>The interaction between round drafted and the CBA decreases the negative effect that not being drafted in the first round has on your salary. Pre</a:t>
            </a:r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-2011 round 2 salary decreases by 1.383%</a:t>
            </a:r>
            <a:r>
              <a:rPr lang="en-US" dirty="0"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The additional marginal affect of being drafted after 2011 in round 2 is 0.907% increase relative to the round 1 reference.</a:t>
            </a:r>
            <a:endParaRPr lang="en-US" dirty="0">
              <a:effectLst/>
              <a:latin typeface="Montserrat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oogle Shape;6920;p142">
            <a:extLst>
              <a:ext uri="{FF2B5EF4-FFF2-40B4-BE49-F238E27FC236}">
                <a16:creationId xmlns:a16="http://schemas.microsoft.com/office/drawing/2014/main" id="{75D18C5C-AD92-B423-FF6D-BEFEB5118364}"/>
              </a:ext>
            </a:extLst>
          </p:cNvPr>
          <p:cNvGrpSpPr/>
          <p:nvPr/>
        </p:nvGrpSpPr>
        <p:grpSpPr>
          <a:xfrm>
            <a:off x="8573850" y="4404346"/>
            <a:ext cx="380081" cy="367111"/>
            <a:chOff x="-38905225" y="3591875"/>
            <a:chExt cx="325300" cy="314200"/>
          </a:xfrm>
        </p:grpSpPr>
        <p:sp>
          <p:nvSpPr>
            <p:cNvPr id="3" name="Google Shape;6921;p142">
              <a:extLst>
                <a:ext uri="{FF2B5EF4-FFF2-40B4-BE49-F238E27FC236}">
                  <a16:creationId xmlns:a16="http://schemas.microsoft.com/office/drawing/2014/main" id="{6CF7DA44-D4BC-7DFE-4B97-02B1705D2F8C}"/>
                </a:ext>
              </a:extLst>
            </p:cNvPr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22;p142">
              <a:extLst>
                <a:ext uri="{FF2B5EF4-FFF2-40B4-BE49-F238E27FC236}">
                  <a16:creationId xmlns:a16="http://schemas.microsoft.com/office/drawing/2014/main" id="{DB3ECCCA-6331-F99B-D76F-60CA2FBE93C0}"/>
                </a:ext>
              </a:extLst>
            </p:cNvPr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923;p142">
              <a:extLst>
                <a:ext uri="{FF2B5EF4-FFF2-40B4-BE49-F238E27FC236}">
                  <a16:creationId xmlns:a16="http://schemas.microsoft.com/office/drawing/2014/main" id="{A7041129-D676-51C2-EF7E-2146405B818F}"/>
                </a:ext>
              </a:extLst>
            </p:cNvPr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41141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59">
            <a:extLst>
              <a:ext uri="{FF2B5EF4-FFF2-40B4-BE49-F238E27FC236}">
                <a16:creationId xmlns:a16="http://schemas.microsoft.com/office/drawing/2014/main" id="{891C318A-126F-102F-B162-31ABB136879E}"/>
              </a:ext>
            </a:extLst>
          </p:cNvPr>
          <p:cNvSpPr txBox="1">
            <a:spLocks/>
          </p:cNvSpPr>
          <p:nvPr/>
        </p:nvSpPr>
        <p:spPr>
          <a:xfrm rot="10800000">
            <a:off x="1039924" y="954154"/>
            <a:ext cx="7064100" cy="3633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B0842-F3D6-8365-EA5A-2B58B4334450}"/>
              </a:ext>
            </a:extLst>
          </p:cNvPr>
          <p:cNvSpPr txBox="1"/>
          <p:nvPr/>
        </p:nvSpPr>
        <p:spPr>
          <a:xfrm>
            <a:off x="1039924" y="683812"/>
            <a:ext cx="706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ngla MN" pitchFamily="2" charset="0"/>
                <a:cs typeface="Bangla MN" pitchFamily="2" charset="0"/>
              </a:rPr>
              <a:t>Discussions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7884B-D8BA-C155-7612-7A39D7CEA461}"/>
              </a:ext>
            </a:extLst>
          </p:cNvPr>
          <p:cNvSpPr txBox="1"/>
          <p:nvPr/>
        </p:nvSpPr>
        <p:spPr>
          <a:xfrm>
            <a:off x="1039922" y="1078499"/>
            <a:ext cx="70641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cs typeface="Helvetica" panose="020B0604020202020204" pitchFamily="34" charset="0"/>
              </a:rPr>
              <a:t>My preferred model is my FGLS  model because it controls for heteroskedasticity stemming from the residuals in my third OLS model.</a:t>
            </a:r>
          </a:p>
          <a:p>
            <a:pPr>
              <a:lnSpc>
                <a:spcPct val="100000"/>
              </a:lnSpc>
            </a:pPr>
            <a:endParaRPr lang="en-US" dirty="0">
              <a:latin typeface="Montserrat" pitchFamily="2" charset="77"/>
              <a:cs typeface="Helvetica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cs typeface="Helvetica" panose="020B0604020202020204" pitchFamily="34" charset="0"/>
              </a:rPr>
              <a:t>The log of team salary cap states that for every 1% change in team salary cap, the total value of a rookie's contract will decrease by 0.085%. </a:t>
            </a:r>
          </a:p>
          <a:p>
            <a:pPr>
              <a:lnSpc>
                <a:spcPct val="100000"/>
              </a:lnSpc>
            </a:pPr>
            <a:endParaRPr lang="en-US" dirty="0">
              <a:latin typeface="Montserrat" pitchFamily="2" charset="77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cs typeface="Helvetica" panose="020B0604020202020204" pitchFamily="34" charset="0"/>
              </a:rPr>
              <a:t>The Presence of 2011 CBA variable indicates that if a candidate has the variable, or they are drafted after the implementation for the 2011 CBA, their rookie contract will by 0.247% higher than those without the variable. </a:t>
            </a:r>
          </a:p>
          <a:p>
            <a:pPr>
              <a:lnSpc>
                <a:spcPct val="100000"/>
              </a:lnSpc>
            </a:pPr>
            <a:endParaRPr lang="en-US" dirty="0">
              <a:latin typeface="Montserrat" pitchFamily="2" charset="77"/>
              <a:cs typeface="Helvetica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cs typeface="Helvetica" panose="020B0604020202020204" pitchFamily="34" charset="0"/>
              </a:rPr>
              <a:t>The interaction between round drafted and the CBA decreases the negative effect that not being drafted in the first round has on your salary. Pre</a:t>
            </a:r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-2011 round 2 salary decreases by 1.379%</a:t>
            </a:r>
            <a:r>
              <a:rPr lang="en-US" dirty="0"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dirty="0">
                <a:solidFill>
                  <a:srgbClr val="000000"/>
                </a:solidFill>
                <a:effectLst/>
                <a:latin typeface="Montserrat" pitchFamily="2" charset="77"/>
                <a:ea typeface="Calibri" panose="020F0502020204030204" pitchFamily="34" charset="0"/>
                <a:cs typeface="Times New Roman" panose="02020603050405020304" pitchFamily="18" charset="0"/>
              </a:rPr>
              <a:t>The additional marginal affect of being drafted after 2011 in round 2 is 0.853% increase relative to the round 1 reference.</a:t>
            </a:r>
            <a:endParaRPr lang="en-US" dirty="0">
              <a:effectLst/>
              <a:latin typeface="Montserrat" pitchFamily="2" charset="77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oogle Shape;6920;p142">
            <a:extLst>
              <a:ext uri="{FF2B5EF4-FFF2-40B4-BE49-F238E27FC236}">
                <a16:creationId xmlns:a16="http://schemas.microsoft.com/office/drawing/2014/main" id="{75D18C5C-AD92-B423-FF6D-BEFEB5118364}"/>
              </a:ext>
            </a:extLst>
          </p:cNvPr>
          <p:cNvGrpSpPr/>
          <p:nvPr/>
        </p:nvGrpSpPr>
        <p:grpSpPr>
          <a:xfrm>
            <a:off x="8573850" y="4404346"/>
            <a:ext cx="380081" cy="367111"/>
            <a:chOff x="-38905225" y="3591875"/>
            <a:chExt cx="325300" cy="314200"/>
          </a:xfrm>
        </p:grpSpPr>
        <p:sp>
          <p:nvSpPr>
            <p:cNvPr id="3" name="Google Shape;6921;p142">
              <a:extLst>
                <a:ext uri="{FF2B5EF4-FFF2-40B4-BE49-F238E27FC236}">
                  <a16:creationId xmlns:a16="http://schemas.microsoft.com/office/drawing/2014/main" id="{6CF7DA44-D4BC-7DFE-4B97-02B1705D2F8C}"/>
                </a:ext>
              </a:extLst>
            </p:cNvPr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22;p142">
              <a:extLst>
                <a:ext uri="{FF2B5EF4-FFF2-40B4-BE49-F238E27FC236}">
                  <a16:creationId xmlns:a16="http://schemas.microsoft.com/office/drawing/2014/main" id="{DB3ECCCA-6331-F99B-D76F-60CA2FBE93C0}"/>
                </a:ext>
              </a:extLst>
            </p:cNvPr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923;p142">
              <a:extLst>
                <a:ext uri="{FF2B5EF4-FFF2-40B4-BE49-F238E27FC236}">
                  <a16:creationId xmlns:a16="http://schemas.microsoft.com/office/drawing/2014/main" id="{A7041129-D676-51C2-EF7E-2146405B818F}"/>
                </a:ext>
              </a:extLst>
            </p:cNvPr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78739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59">
            <a:extLst>
              <a:ext uri="{FF2B5EF4-FFF2-40B4-BE49-F238E27FC236}">
                <a16:creationId xmlns:a16="http://schemas.microsoft.com/office/drawing/2014/main" id="{891C318A-126F-102F-B162-31ABB136879E}"/>
              </a:ext>
            </a:extLst>
          </p:cNvPr>
          <p:cNvSpPr txBox="1">
            <a:spLocks/>
          </p:cNvSpPr>
          <p:nvPr/>
        </p:nvSpPr>
        <p:spPr>
          <a:xfrm rot="10800000">
            <a:off x="1039924" y="954154"/>
            <a:ext cx="7064100" cy="3633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B0842-F3D6-8365-EA5A-2B58B4334450}"/>
              </a:ext>
            </a:extLst>
          </p:cNvPr>
          <p:cNvSpPr txBox="1"/>
          <p:nvPr/>
        </p:nvSpPr>
        <p:spPr>
          <a:xfrm>
            <a:off x="1039924" y="683812"/>
            <a:ext cx="706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ngla MN" pitchFamily="2" charset="0"/>
                <a:cs typeface="Bangla MN" pitchFamily="2" charset="0"/>
              </a:rPr>
              <a:t>Conclusion and Future Study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7884B-D8BA-C155-7612-7A39D7CEA461}"/>
              </a:ext>
            </a:extLst>
          </p:cNvPr>
          <p:cNvSpPr txBox="1"/>
          <p:nvPr/>
        </p:nvSpPr>
        <p:spPr>
          <a:xfrm>
            <a:off x="1039922" y="1276562"/>
            <a:ext cx="7064101" cy="231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Montserrat" pitchFamily="2" charset="77"/>
                <a:cs typeface="Helvetica" panose="020B0604020202020204" pitchFamily="34" charset="0"/>
              </a:rPr>
              <a:t>The presence of the 2011 CBA has a great effect on decreasing the impact of not being drafted in the first round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Montserrat" pitchFamily="2" charset="77"/>
              </a:rPr>
              <a:t>Increase in team salary cap has a negative effect on individual salary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Montserrat" pitchFamily="2" charset="77"/>
              </a:rPr>
              <a:t>Assuming this is because the CBA decreased individual compensation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Montserrat" pitchFamily="2" charset="77"/>
              </a:rPr>
              <a:t>Greatest effect of CBA is presented in candidates drafted in later rounds </a:t>
            </a:r>
          </a:p>
          <a:p>
            <a:pPr>
              <a:lnSpc>
                <a:spcPct val="150000"/>
              </a:lnSpc>
            </a:pPr>
            <a:endParaRPr lang="en-US" dirty="0">
              <a:latin typeface="Montserrat" pitchFamily="2" charset="77"/>
              <a:cs typeface="Helvetica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</a:endParaRPr>
          </a:p>
        </p:txBody>
      </p:sp>
      <p:grpSp>
        <p:nvGrpSpPr>
          <p:cNvPr id="2" name="Google Shape;6920;p142">
            <a:extLst>
              <a:ext uri="{FF2B5EF4-FFF2-40B4-BE49-F238E27FC236}">
                <a16:creationId xmlns:a16="http://schemas.microsoft.com/office/drawing/2014/main" id="{39C54B77-EE6B-C240-5A8B-35EEE71EF7FF}"/>
              </a:ext>
            </a:extLst>
          </p:cNvPr>
          <p:cNvGrpSpPr/>
          <p:nvPr/>
        </p:nvGrpSpPr>
        <p:grpSpPr>
          <a:xfrm>
            <a:off x="8573850" y="4404346"/>
            <a:ext cx="380081" cy="367111"/>
            <a:chOff x="-38905225" y="3591875"/>
            <a:chExt cx="325300" cy="314200"/>
          </a:xfrm>
        </p:grpSpPr>
        <p:sp>
          <p:nvSpPr>
            <p:cNvPr id="3" name="Google Shape;6921;p142">
              <a:extLst>
                <a:ext uri="{FF2B5EF4-FFF2-40B4-BE49-F238E27FC236}">
                  <a16:creationId xmlns:a16="http://schemas.microsoft.com/office/drawing/2014/main" id="{8DB9A1B8-3FE7-855B-B6F4-418DDD822935}"/>
                </a:ext>
              </a:extLst>
            </p:cNvPr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22;p142">
              <a:extLst>
                <a:ext uri="{FF2B5EF4-FFF2-40B4-BE49-F238E27FC236}">
                  <a16:creationId xmlns:a16="http://schemas.microsoft.com/office/drawing/2014/main" id="{760B5517-FB8C-64AC-0733-B4D501BDF06C}"/>
                </a:ext>
              </a:extLst>
            </p:cNvPr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923;p142">
              <a:extLst>
                <a:ext uri="{FF2B5EF4-FFF2-40B4-BE49-F238E27FC236}">
                  <a16:creationId xmlns:a16="http://schemas.microsoft.com/office/drawing/2014/main" id="{A776472B-74B2-C164-5AA2-92B8FF469A8F}"/>
                </a:ext>
              </a:extLst>
            </p:cNvPr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129071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59">
            <a:extLst>
              <a:ext uri="{FF2B5EF4-FFF2-40B4-BE49-F238E27FC236}">
                <a16:creationId xmlns:a16="http://schemas.microsoft.com/office/drawing/2014/main" id="{891C318A-126F-102F-B162-31ABB136879E}"/>
              </a:ext>
            </a:extLst>
          </p:cNvPr>
          <p:cNvSpPr txBox="1">
            <a:spLocks/>
          </p:cNvSpPr>
          <p:nvPr/>
        </p:nvSpPr>
        <p:spPr>
          <a:xfrm rot="10800000">
            <a:off x="1039924" y="954154"/>
            <a:ext cx="7064100" cy="3633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B0842-F3D6-8365-EA5A-2B58B4334450}"/>
              </a:ext>
            </a:extLst>
          </p:cNvPr>
          <p:cNvSpPr txBox="1"/>
          <p:nvPr/>
        </p:nvSpPr>
        <p:spPr>
          <a:xfrm>
            <a:off x="1039924" y="683812"/>
            <a:ext cx="706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ngla MN" pitchFamily="2" charset="0"/>
                <a:cs typeface="Bangla MN" pitchFamily="2" charset="0"/>
              </a:rPr>
              <a:t>Research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7884B-D8BA-C155-7612-7A39D7CEA461}"/>
              </a:ext>
            </a:extLst>
          </p:cNvPr>
          <p:cNvSpPr txBox="1"/>
          <p:nvPr/>
        </p:nvSpPr>
        <p:spPr>
          <a:xfrm>
            <a:off x="1039922" y="1089329"/>
            <a:ext cx="706410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Al Tarikh" pitchFamily="2" charset="-78"/>
              </a:rPr>
              <a:t>Does the length of a contract and the team a rookie signs to have an effect on total contract value?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  <a:cs typeface="Al Tarikh" pitchFamily="2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Al Tarikh" pitchFamily="2" charset="-78"/>
              </a:rPr>
              <a:t>How did the 2011 CBA effect average contract factors effect contract values when a player enters the NFL? What other draft and contracts factors effect total contract value?</a:t>
            </a:r>
            <a:endParaRPr lang="en-US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</a:endParaRPr>
          </a:p>
        </p:txBody>
      </p:sp>
      <p:grpSp>
        <p:nvGrpSpPr>
          <p:cNvPr id="2" name="Google Shape;6920;p142">
            <a:extLst>
              <a:ext uri="{FF2B5EF4-FFF2-40B4-BE49-F238E27FC236}">
                <a16:creationId xmlns:a16="http://schemas.microsoft.com/office/drawing/2014/main" id="{80F8FEBE-8542-E1B1-A305-0F4671EC06EF}"/>
              </a:ext>
            </a:extLst>
          </p:cNvPr>
          <p:cNvGrpSpPr/>
          <p:nvPr/>
        </p:nvGrpSpPr>
        <p:grpSpPr>
          <a:xfrm>
            <a:off x="8573850" y="4404346"/>
            <a:ext cx="380081" cy="367111"/>
            <a:chOff x="-38905225" y="3591875"/>
            <a:chExt cx="325300" cy="314200"/>
          </a:xfrm>
        </p:grpSpPr>
        <p:sp>
          <p:nvSpPr>
            <p:cNvPr id="3" name="Google Shape;6921;p142">
              <a:extLst>
                <a:ext uri="{FF2B5EF4-FFF2-40B4-BE49-F238E27FC236}">
                  <a16:creationId xmlns:a16="http://schemas.microsoft.com/office/drawing/2014/main" id="{45A1D5CA-BA7C-04BD-3029-969815075486}"/>
                </a:ext>
              </a:extLst>
            </p:cNvPr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22;p142">
              <a:extLst>
                <a:ext uri="{FF2B5EF4-FFF2-40B4-BE49-F238E27FC236}">
                  <a16:creationId xmlns:a16="http://schemas.microsoft.com/office/drawing/2014/main" id="{77A59F85-089C-0897-DDA3-79DEED4CAF03}"/>
                </a:ext>
              </a:extLst>
            </p:cNvPr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923;p142">
              <a:extLst>
                <a:ext uri="{FF2B5EF4-FFF2-40B4-BE49-F238E27FC236}">
                  <a16:creationId xmlns:a16="http://schemas.microsoft.com/office/drawing/2014/main" id="{D74C228C-C9DD-38A8-2F1F-75B1FFE4037C}"/>
                </a:ext>
              </a:extLst>
            </p:cNvPr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10548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59">
            <a:extLst>
              <a:ext uri="{FF2B5EF4-FFF2-40B4-BE49-F238E27FC236}">
                <a16:creationId xmlns:a16="http://schemas.microsoft.com/office/drawing/2014/main" id="{891C318A-126F-102F-B162-31ABB136879E}"/>
              </a:ext>
            </a:extLst>
          </p:cNvPr>
          <p:cNvSpPr txBox="1">
            <a:spLocks/>
          </p:cNvSpPr>
          <p:nvPr/>
        </p:nvSpPr>
        <p:spPr>
          <a:xfrm rot="10800000">
            <a:off x="1039924" y="954154"/>
            <a:ext cx="7064100" cy="3633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B0842-F3D6-8365-EA5A-2B58B4334450}"/>
              </a:ext>
            </a:extLst>
          </p:cNvPr>
          <p:cNvSpPr txBox="1"/>
          <p:nvPr/>
        </p:nvSpPr>
        <p:spPr>
          <a:xfrm>
            <a:off x="0" y="355543"/>
            <a:ext cx="7064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Bangla MN" pitchFamily="2" charset="0"/>
                <a:cs typeface="Bangla MN" pitchFamily="2" charset="0"/>
              </a:rPr>
              <a:t>Webscraping</a:t>
            </a:r>
            <a:r>
              <a:rPr lang="en-US" sz="2000" dirty="0">
                <a:latin typeface="Bangla MN" pitchFamily="2" charset="0"/>
                <a:cs typeface="Bangla MN" pitchFamily="2" charset="0"/>
              </a:rPr>
              <a:t> </a:t>
            </a:r>
            <a:r>
              <a:rPr lang="en-US" sz="2000" dirty="0" err="1">
                <a:latin typeface="Bangla MN" pitchFamily="2" charset="0"/>
                <a:cs typeface="Bangla MN" pitchFamily="2" charset="0"/>
              </a:rPr>
              <a:t>Spotrac</a:t>
            </a:r>
            <a:endParaRPr lang="en-US" sz="2000" dirty="0">
              <a:latin typeface="Bangla MN" pitchFamily="2" charset="0"/>
              <a:cs typeface="Bangla MN" pitchFamily="2" charset="0"/>
            </a:endParaRPr>
          </a:p>
        </p:txBody>
      </p:sp>
      <p:grpSp>
        <p:nvGrpSpPr>
          <p:cNvPr id="2" name="Google Shape;6920;p142">
            <a:extLst>
              <a:ext uri="{FF2B5EF4-FFF2-40B4-BE49-F238E27FC236}">
                <a16:creationId xmlns:a16="http://schemas.microsoft.com/office/drawing/2014/main" id="{E4BEAF12-8A2A-94A4-07D7-37C8C97C4C60}"/>
              </a:ext>
            </a:extLst>
          </p:cNvPr>
          <p:cNvGrpSpPr/>
          <p:nvPr/>
        </p:nvGrpSpPr>
        <p:grpSpPr>
          <a:xfrm>
            <a:off x="8573850" y="4404346"/>
            <a:ext cx="380081" cy="367111"/>
            <a:chOff x="-38905225" y="3591875"/>
            <a:chExt cx="325300" cy="314200"/>
          </a:xfrm>
        </p:grpSpPr>
        <p:sp>
          <p:nvSpPr>
            <p:cNvPr id="3" name="Google Shape;6921;p142">
              <a:extLst>
                <a:ext uri="{FF2B5EF4-FFF2-40B4-BE49-F238E27FC236}">
                  <a16:creationId xmlns:a16="http://schemas.microsoft.com/office/drawing/2014/main" id="{33110490-E836-BC6B-8FA0-9BE41C55EDF8}"/>
                </a:ext>
              </a:extLst>
            </p:cNvPr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22;p142">
              <a:extLst>
                <a:ext uri="{FF2B5EF4-FFF2-40B4-BE49-F238E27FC236}">
                  <a16:creationId xmlns:a16="http://schemas.microsoft.com/office/drawing/2014/main" id="{5E5EF941-96FB-A8DA-4342-CE16F7DD18A0}"/>
                </a:ext>
              </a:extLst>
            </p:cNvPr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923;p142">
              <a:extLst>
                <a:ext uri="{FF2B5EF4-FFF2-40B4-BE49-F238E27FC236}">
                  <a16:creationId xmlns:a16="http://schemas.microsoft.com/office/drawing/2014/main" id="{8E0948A0-FF49-C15A-3590-AB091E56BFA8}"/>
                </a:ext>
              </a:extLst>
            </p:cNvPr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BB90117-BDB6-6704-A1DA-F1BFA9D6D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91" y="666044"/>
            <a:ext cx="5868146" cy="402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8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D270039-61D8-A281-5102-0A085E064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470" y="541801"/>
            <a:ext cx="6765220" cy="4433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2E5AE9-2C10-E044-68E9-4F15932F5BE3}"/>
              </a:ext>
            </a:extLst>
          </p:cNvPr>
          <p:cNvSpPr txBox="1"/>
          <p:nvPr/>
        </p:nvSpPr>
        <p:spPr>
          <a:xfrm>
            <a:off x="656375" y="203247"/>
            <a:ext cx="7831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ngla MN" pitchFamily="2" charset="0"/>
                <a:cs typeface="Bangla MN" pitchFamily="2" charset="0"/>
              </a:rPr>
              <a:t>Challenge in Web-Scraping: using a </a:t>
            </a:r>
            <a:r>
              <a:rPr lang="en-US" sz="1600" dirty="0" err="1">
                <a:latin typeface="Bangla MN" pitchFamily="2" charset="0"/>
                <a:cs typeface="Bangla MN" pitchFamily="2" charset="0"/>
              </a:rPr>
              <a:t>webdrvier</a:t>
            </a:r>
            <a:r>
              <a:rPr lang="en-US" sz="1600" dirty="0">
                <a:latin typeface="Bangla MN" pitchFamily="2" charset="0"/>
                <a:cs typeface="Bangla MN" pitchFamily="2" charset="0"/>
              </a:rPr>
              <a:t> to establish connection</a:t>
            </a:r>
          </a:p>
        </p:txBody>
      </p:sp>
    </p:spTree>
    <p:extLst>
      <p:ext uri="{BB962C8B-B14F-4D97-AF65-F5344CB8AC3E}">
        <p14:creationId xmlns:p14="http://schemas.microsoft.com/office/powerpoint/2010/main" val="360187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59">
            <a:extLst>
              <a:ext uri="{FF2B5EF4-FFF2-40B4-BE49-F238E27FC236}">
                <a16:creationId xmlns:a16="http://schemas.microsoft.com/office/drawing/2014/main" id="{891C318A-126F-102F-B162-31ABB136879E}"/>
              </a:ext>
            </a:extLst>
          </p:cNvPr>
          <p:cNvSpPr txBox="1">
            <a:spLocks/>
          </p:cNvSpPr>
          <p:nvPr/>
        </p:nvSpPr>
        <p:spPr>
          <a:xfrm rot="10800000">
            <a:off x="1039924" y="954154"/>
            <a:ext cx="7064100" cy="3633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B0842-F3D6-8365-EA5A-2B58B4334450}"/>
              </a:ext>
            </a:extLst>
          </p:cNvPr>
          <p:cNvSpPr txBox="1"/>
          <p:nvPr/>
        </p:nvSpPr>
        <p:spPr>
          <a:xfrm>
            <a:off x="1039924" y="683812"/>
            <a:ext cx="706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ngla MN" pitchFamily="2" charset="0"/>
                <a:cs typeface="Bangla MN" pitchFamily="2" charset="0"/>
              </a:rPr>
              <a:t>Challenge in Web-Scraping: using cookies to access data</a:t>
            </a:r>
          </a:p>
        </p:txBody>
      </p:sp>
      <p:grpSp>
        <p:nvGrpSpPr>
          <p:cNvPr id="2" name="Google Shape;6920;p142">
            <a:extLst>
              <a:ext uri="{FF2B5EF4-FFF2-40B4-BE49-F238E27FC236}">
                <a16:creationId xmlns:a16="http://schemas.microsoft.com/office/drawing/2014/main" id="{1E5D576C-79D3-7ACB-7D61-46670DC58A13}"/>
              </a:ext>
            </a:extLst>
          </p:cNvPr>
          <p:cNvGrpSpPr/>
          <p:nvPr/>
        </p:nvGrpSpPr>
        <p:grpSpPr>
          <a:xfrm>
            <a:off x="8573850" y="4404346"/>
            <a:ext cx="380081" cy="367111"/>
            <a:chOff x="-38905225" y="3591875"/>
            <a:chExt cx="325300" cy="314200"/>
          </a:xfrm>
        </p:grpSpPr>
        <p:sp>
          <p:nvSpPr>
            <p:cNvPr id="3" name="Google Shape;6921;p142">
              <a:extLst>
                <a:ext uri="{FF2B5EF4-FFF2-40B4-BE49-F238E27FC236}">
                  <a16:creationId xmlns:a16="http://schemas.microsoft.com/office/drawing/2014/main" id="{80CBFF50-88DB-4F3C-69DB-5A236DA8B375}"/>
                </a:ext>
              </a:extLst>
            </p:cNvPr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22;p142">
              <a:extLst>
                <a:ext uri="{FF2B5EF4-FFF2-40B4-BE49-F238E27FC236}">
                  <a16:creationId xmlns:a16="http://schemas.microsoft.com/office/drawing/2014/main" id="{427F6222-BD61-751F-22C6-057FC319DA60}"/>
                </a:ext>
              </a:extLst>
            </p:cNvPr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923;p142">
              <a:extLst>
                <a:ext uri="{FF2B5EF4-FFF2-40B4-BE49-F238E27FC236}">
                  <a16:creationId xmlns:a16="http://schemas.microsoft.com/office/drawing/2014/main" id="{6B3283AD-6B19-5AE3-01C9-3C76C670BF0C}"/>
                </a:ext>
              </a:extLst>
            </p:cNvPr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5DC942-CD6F-6E41-912F-4B136ED63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8" y="1321276"/>
            <a:ext cx="4225282" cy="2629622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C19B873B-C0EB-4C02-0B3D-9580CBDF1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462" y="1920240"/>
            <a:ext cx="4836538" cy="130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1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3;p59">
            <a:extLst>
              <a:ext uri="{FF2B5EF4-FFF2-40B4-BE49-F238E27FC236}">
                <a16:creationId xmlns:a16="http://schemas.microsoft.com/office/drawing/2014/main" id="{891C318A-126F-102F-B162-31ABB136879E}"/>
              </a:ext>
            </a:extLst>
          </p:cNvPr>
          <p:cNvSpPr txBox="1">
            <a:spLocks/>
          </p:cNvSpPr>
          <p:nvPr/>
        </p:nvSpPr>
        <p:spPr>
          <a:xfrm rot="10800000">
            <a:off x="1039924" y="954154"/>
            <a:ext cx="7064100" cy="36337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B0842-F3D6-8365-EA5A-2B58B4334450}"/>
              </a:ext>
            </a:extLst>
          </p:cNvPr>
          <p:cNvSpPr txBox="1"/>
          <p:nvPr/>
        </p:nvSpPr>
        <p:spPr>
          <a:xfrm>
            <a:off x="1039924" y="683812"/>
            <a:ext cx="7064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ngla MN" pitchFamily="2" charset="0"/>
                <a:cs typeface="Bangla MN" pitchFamily="2" charset="0"/>
              </a:rPr>
              <a:t>Key Variables Web-scraping  </a:t>
            </a:r>
            <a:r>
              <a:rPr lang="en-US" sz="1600" dirty="0" err="1">
                <a:latin typeface="Bangla MN" pitchFamily="2" charset="0"/>
                <a:cs typeface="Bangla MN" pitchFamily="2" charset="0"/>
              </a:rPr>
              <a:t>Spotrac.com</a:t>
            </a:r>
            <a:endParaRPr lang="en-US" sz="1600" dirty="0">
              <a:latin typeface="Bangla MN" pitchFamily="2" charset="0"/>
              <a:cs typeface="Bangla MN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B7884B-D8BA-C155-7612-7A39D7CEA461}"/>
              </a:ext>
            </a:extLst>
          </p:cNvPr>
          <p:cNvSpPr txBox="1"/>
          <p:nvPr/>
        </p:nvSpPr>
        <p:spPr>
          <a:xfrm>
            <a:off x="1039922" y="1276562"/>
            <a:ext cx="706410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Player name: key for merging to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dataframes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Position: does position have an effect on salary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Age: key for merging to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dataframes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 together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Team: Associated with different yearly salary caps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College: Associated with division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Years: Contract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77"/>
                <a:cs typeface="Helvetica" panose="020B0604020202020204" pitchFamily="34" charset="0"/>
              </a:rPr>
              <a:t>Salary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77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ontserrat" pitchFamily="2" charset="77"/>
            </a:endParaRPr>
          </a:p>
        </p:txBody>
      </p:sp>
      <p:grpSp>
        <p:nvGrpSpPr>
          <p:cNvPr id="2" name="Google Shape;6920;p142">
            <a:extLst>
              <a:ext uri="{FF2B5EF4-FFF2-40B4-BE49-F238E27FC236}">
                <a16:creationId xmlns:a16="http://schemas.microsoft.com/office/drawing/2014/main" id="{CD87155A-99B5-279E-A831-2DAB74E2494B}"/>
              </a:ext>
            </a:extLst>
          </p:cNvPr>
          <p:cNvGrpSpPr/>
          <p:nvPr/>
        </p:nvGrpSpPr>
        <p:grpSpPr>
          <a:xfrm>
            <a:off x="8573850" y="4404346"/>
            <a:ext cx="380081" cy="367111"/>
            <a:chOff x="-38905225" y="3591875"/>
            <a:chExt cx="325300" cy="314200"/>
          </a:xfrm>
        </p:grpSpPr>
        <p:sp>
          <p:nvSpPr>
            <p:cNvPr id="3" name="Google Shape;6921;p142">
              <a:extLst>
                <a:ext uri="{FF2B5EF4-FFF2-40B4-BE49-F238E27FC236}">
                  <a16:creationId xmlns:a16="http://schemas.microsoft.com/office/drawing/2014/main" id="{0D9F4590-1AA2-94CA-A209-8EAB57F7A657}"/>
                </a:ext>
              </a:extLst>
            </p:cNvPr>
            <p:cNvSpPr/>
            <p:nvPr/>
          </p:nvSpPr>
          <p:spPr>
            <a:xfrm>
              <a:off x="-38716975" y="3591875"/>
              <a:ext cx="137050" cy="131625"/>
            </a:xfrm>
            <a:custGeom>
              <a:avLst/>
              <a:gdLst/>
              <a:ahLst/>
              <a:cxnLst/>
              <a:rect l="l" t="t" r="r" b="b"/>
              <a:pathLst>
                <a:path w="5482" h="5265" extrusionOk="0">
                  <a:moveTo>
                    <a:pt x="1543" y="1"/>
                  </a:moveTo>
                  <a:cubicBezTo>
                    <a:pt x="987" y="1"/>
                    <a:pt x="447" y="38"/>
                    <a:pt x="0" y="98"/>
                  </a:cubicBezTo>
                  <a:lnTo>
                    <a:pt x="5167" y="5265"/>
                  </a:lnTo>
                  <a:cubicBezTo>
                    <a:pt x="5482" y="3311"/>
                    <a:pt x="5198" y="1326"/>
                    <a:pt x="4568" y="696"/>
                  </a:cubicBezTo>
                  <a:cubicBezTo>
                    <a:pt x="4029" y="178"/>
                    <a:pt x="2751" y="1"/>
                    <a:pt x="15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22;p142">
              <a:extLst>
                <a:ext uri="{FF2B5EF4-FFF2-40B4-BE49-F238E27FC236}">
                  <a16:creationId xmlns:a16="http://schemas.microsoft.com/office/drawing/2014/main" id="{E7E0F8A4-06A2-3ACC-6F5F-BD48269CACDD}"/>
                </a:ext>
              </a:extLst>
            </p:cNvPr>
            <p:cNvSpPr/>
            <p:nvPr/>
          </p:nvSpPr>
          <p:spPr>
            <a:xfrm>
              <a:off x="-38905225" y="3774675"/>
              <a:ext cx="137075" cy="131400"/>
            </a:xfrm>
            <a:custGeom>
              <a:avLst/>
              <a:gdLst/>
              <a:ahLst/>
              <a:cxnLst/>
              <a:rect l="l" t="t" r="r" b="b"/>
              <a:pathLst>
                <a:path w="5483" h="5256" extrusionOk="0">
                  <a:moveTo>
                    <a:pt x="316" y="0"/>
                  </a:moveTo>
                  <a:lnTo>
                    <a:pt x="316" y="0"/>
                  </a:lnTo>
                  <a:cubicBezTo>
                    <a:pt x="0" y="1922"/>
                    <a:pt x="253" y="3907"/>
                    <a:pt x="914" y="4569"/>
                  </a:cubicBezTo>
                  <a:cubicBezTo>
                    <a:pt x="1376" y="5031"/>
                    <a:pt x="2601" y="5256"/>
                    <a:pt x="3967" y="5256"/>
                  </a:cubicBezTo>
                  <a:cubicBezTo>
                    <a:pt x="4464" y="5256"/>
                    <a:pt x="4979" y="5226"/>
                    <a:pt x="5482" y="5167"/>
                  </a:cubicBezTo>
                  <a:lnTo>
                    <a:pt x="3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923;p142">
              <a:extLst>
                <a:ext uri="{FF2B5EF4-FFF2-40B4-BE49-F238E27FC236}">
                  <a16:creationId xmlns:a16="http://schemas.microsoft.com/office/drawing/2014/main" id="{20E9AD63-5342-ADA0-7B14-B9CFF1812087}"/>
                </a:ext>
              </a:extLst>
            </p:cNvPr>
            <p:cNvSpPr/>
            <p:nvPr/>
          </p:nvSpPr>
          <p:spPr>
            <a:xfrm>
              <a:off x="-38891050" y="3599025"/>
              <a:ext cx="298525" cy="300900"/>
            </a:xfrm>
            <a:custGeom>
              <a:avLst/>
              <a:gdLst/>
              <a:ahLst/>
              <a:cxnLst/>
              <a:rect l="l" t="t" r="r" b="b"/>
              <a:pathLst>
                <a:path w="11941" h="12036" extrusionOk="0">
                  <a:moveTo>
                    <a:pt x="6349" y="2687"/>
                  </a:moveTo>
                  <a:cubicBezTo>
                    <a:pt x="6459" y="2687"/>
                    <a:pt x="6569" y="2726"/>
                    <a:pt x="6648" y="2805"/>
                  </a:cubicBezTo>
                  <a:lnTo>
                    <a:pt x="7593" y="3750"/>
                  </a:lnTo>
                  <a:lnTo>
                    <a:pt x="7719" y="3655"/>
                  </a:lnTo>
                  <a:cubicBezTo>
                    <a:pt x="7798" y="3577"/>
                    <a:pt x="7908" y="3537"/>
                    <a:pt x="8019" y="3537"/>
                  </a:cubicBezTo>
                  <a:cubicBezTo>
                    <a:pt x="8129" y="3537"/>
                    <a:pt x="8239" y="3577"/>
                    <a:pt x="8318" y="3655"/>
                  </a:cubicBezTo>
                  <a:cubicBezTo>
                    <a:pt x="8475" y="3813"/>
                    <a:pt x="8475" y="4065"/>
                    <a:pt x="8318" y="4222"/>
                  </a:cubicBezTo>
                  <a:lnTo>
                    <a:pt x="8192" y="4348"/>
                  </a:lnTo>
                  <a:lnTo>
                    <a:pt x="9137" y="5294"/>
                  </a:lnTo>
                  <a:cubicBezTo>
                    <a:pt x="9295" y="5451"/>
                    <a:pt x="9295" y="5735"/>
                    <a:pt x="9137" y="5892"/>
                  </a:cubicBezTo>
                  <a:cubicBezTo>
                    <a:pt x="9058" y="5971"/>
                    <a:pt x="8948" y="6010"/>
                    <a:pt x="8838" y="6010"/>
                  </a:cubicBezTo>
                  <a:cubicBezTo>
                    <a:pt x="8727" y="6010"/>
                    <a:pt x="8617" y="5971"/>
                    <a:pt x="8538" y="5892"/>
                  </a:cubicBezTo>
                  <a:lnTo>
                    <a:pt x="7593" y="4947"/>
                  </a:lnTo>
                  <a:lnTo>
                    <a:pt x="6522" y="6018"/>
                  </a:lnTo>
                  <a:lnTo>
                    <a:pt x="7467" y="6963"/>
                  </a:lnTo>
                  <a:cubicBezTo>
                    <a:pt x="7625" y="7089"/>
                    <a:pt x="7625" y="7373"/>
                    <a:pt x="7467" y="7530"/>
                  </a:cubicBezTo>
                  <a:cubicBezTo>
                    <a:pt x="7388" y="7609"/>
                    <a:pt x="7286" y="7649"/>
                    <a:pt x="7184" y="7649"/>
                  </a:cubicBezTo>
                  <a:cubicBezTo>
                    <a:pt x="7081" y="7649"/>
                    <a:pt x="6979" y="7609"/>
                    <a:pt x="6900" y="7530"/>
                  </a:cubicBezTo>
                  <a:lnTo>
                    <a:pt x="5955" y="6585"/>
                  </a:lnTo>
                  <a:lnTo>
                    <a:pt x="4884" y="7656"/>
                  </a:lnTo>
                  <a:lnTo>
                    <a:pt x="5829" y="8602"/>
                  </a:lnTo>
                  <a:cubicBezTo>
                    <a:pt x="5987" y="8759"/>
                    <a:pt x="5987" y="9043"/>
                    <a:pt x="5829" y="9200"/>
                  </a:cubicBezTo>
                  <a:cubicBezTo>
                    <a:pt x="5750" y="9279"/>
                    <a:pt x="5640" y="9318"/>
                    <a:pt x="5530" y="9318"/>
                  </a:cubicBezTo>
                  <a:cubicBezTo>
                    <a:pt x="5419" y="9318"/>
                    <a:pt x="5309" y="9279"/>
                    <a:pt x="5230" y="9200"/>
                  </a:cubicBezTo>
                  <a:lnTo>
                    <a:pt x="4285" y="8255"/>
                  </a:lnTo>
                  <a:lnTo>
                    <a:pt x="4159" y="8381"/>
                  </a:lnTo>
                  <a:cubicBezTo>
                    <a:pt x="4080" y="8460"/>
                    <a:pt x="3978" y="8499"/>
                    <a:pt x="3876" y="8499"/>
                  </a:cubicBezTo>
                  <a:cubicBezTo>
                    <a:pt x="3773" y="8499"/>
                    <a:pt x="3671" y="8460"/>
                    <a:pt x="3592" y="8381"/>
                  </a:cubicBezTo>
                  <a:cubicBezTo>
                    <a:pt x="3435" y="8224"/>
                    <a:pt x="3435" y="7940"/>
                    <a:pt x="3592" y="7782"/>
                  </a:cubicBezTo>
                  <a:lnTo>
                    <a:pt x="3687" y="7656"/>
                  </a:lnTo>
                  <a:lnTo>
                    <a:pt x="2742" y="6711"/>
                  </a:lnTo>
                  <a:cubicBezTo>
                    <a:pt x="2584" y="6554"/>
                    <a:pt x="2584" y="6270"/>
                    <a:pt x="2742" y="6113"/>
                  </a:cubicBezTo>
                  <a:cubicBezTo>
                    <a:pt x="2820" y="6034"/>
                    <a:pt x="2931" y="5995"/>
                    <a:pt x="3041" y="5995"/>
                  </a:cubicBezTo>
                  <a:cubicBezTo>
                    <a:pt x="3151" y="5995"/>
                    <a:pt x="3261" y="6034"/>
                    <a:pt x="3340" y="6113"/>
                  </a:cubicBezTo>
                  <a:lnTo>
                    <a:pt x="4285" y="7058"/>
                  </a:lnTo>
                  <a:lnTo>
                    <a:pt x="5356" y="6018"/>
                  </a:lnTo>
                  <a:lnTo>
                    <a:pt x="4411" y="5073"/>
                  </a:lnTo>
                  <a:cubicBezTo>
                    <a:pt x="4254" y="4916"/>
                    <a:pt x="4254" y="4632"/>
                    <a:pt x="4411" y="4474"/>
                  </a:cubicBezTo>
                  <a:cubicBezTo>
                    <a:pt x="4490" y="4396"/>
                    <a:pt x="4600" y="4356"/>
                    <a:pt x="4711" y="4356"/>
                  </a:cubicBezTo>
                  <a:cubicBezTo>
                    <a:pt x="4821" y="4356"/>
                    <a:pt x="4931" y="4396"/>
                    <a:pt x="5010" y="4474"/>
                  </a:cubicBezTo>
                  <a:lnTo>
                    <a:pt x="5955" y="5420"/>
                  </a:lnTo>
                  <a:lnTo>
                    <a:pt x="6995" y="4348"/>
                  </a:lnTo>
                  <a:lnTo>
                    <a:pt x="6050" y="3403"/>
                  </a:lnTo>
                  <a:cubicBezTo>
                    <a:pt x="5892" y="3246"/>
                    <a:pt x="5892" y="2962"/>
                    <a:pt x="6050" y="2805"/>
                  </a:cubicBezTo>
                  <a:cubicBezTo>
                    <a:pt x="6128" y="2726"/>
                    <a:pt x="6239" y="2687"/>
                    <a:pt x="6349" y="2687"/>
                  </a:cubicBezTo>
                  <a:close/>
                  <a:moveTo>
                    <a:pt x="5987" y="1"/>
                  </a:moveTo>
                  <a:cubicBezTo>
                    <a:pt x="2805" y="757"/>
                    <a:pt x="788" y="3025"/>
                    <a:pt x="1" y="6081"/>
                  </a:cubicBezTo>
                  <a:lnTo>
                    <a:pt x="5955" y="12036"/>
                  </a:lnTo>
                  <a:cubicBezTo>
                    <a:pt x="9106" y="11248"/>
                    <a:pt x="11153" y="9043"/>
                    <a:pt x="11941" y="5955"/>
                  </a:cubicBezTo>
                  <a:lnTo>
                    <a:pt x="598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47236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7026F9-4462-08CA-7275-970F2B8D0F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3" r="5877" b="-27"/>
          <a:stretch/>
        </p:blipFill>
        <p:spPr>
          <a:xfrm>
            <a:off x="969150" y="148994"/>
            <a:ext cx="7205699" cy="4845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4F9792-3D77-94D2-3666-932ACBC59255}"/>
              </a:ext>
            </a:extLst>
          </p:cNvPr>
          <p:cNvSpPr txBox="1"/>
          <p:nvPr/>
        </p:nvSpPr>
        <p:spPr>
          <a:xfrm>
            <a:off x="6315322" y="402015"/>
            <a:ext cx="292210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Montserrat" pitchFamily="2" charset="77"/>
              </a:rPr>
              <a:t>Sample </a:t>
            </a:r>
            <a:r>
              <a:rPr lang="en-US" dirty="0" err="1">
                <a:latin typeface="Montserrat" pitchFamily="2" charset="77"/>
              </a:rPr>
              <a:t>webscrape</a:t>
            </a:r>
            <a:r>
              <a:rPr lang="en-US" dirty="0">
                <a:latin typeface="Montserrat" pitchFamily="2" charset="77"/>
              </a:rPr>
              <a:t> for one year</a:t>
            </a:r>
          </a:p>
        </p:txBody>
      </p:sp>
    </p:spTree>
    <p:extLst>
      <p:ext uri="{BB962C8B-B14F-4D97-AF65-F5344CB8AC3E}">
        <p14:creationId xmlns:p14="http://schemas.microsoft.com/office/powerpoint/2010/main" val="3508553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98591AF7-6D61-06F0-8074-237ECDCA9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660400"/>
            <a:ext cx="3568700" cy="3822700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EC1C20F-5102-5EF8-7DA3-6DB7590F4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276" y="660400"/>
            <a:ext cx="3416300" cy="382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8FB99C-FEAE-0CEC-8AE6-544E35328995}"/>
              </a:ext>
            </a:extLst>
          </p:cNvPr>
          <p:cNvSpPr txBox="1"/>
          <p:nvPr/>
        </p:nvSpPr>
        <p:spPr>
          <a:xfrm>
            <a:off x="3142753" y="352623"/>
            <a:ext cx="28584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Sample cleaning of player names</a:t>
            </a:r>
          </a:p>
        </p:txBody>
      </p:sp>
    </p:spTree>
    <p:extLst>
      <p:ext uri="{BB962C8B-B14F-4D97-AF65-F5344CB8AC3E}">
        <p14:creationId xmlns:p14="http://schemas.microsoft.com/office/powerpoint/2010/main" val="558916491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E3E7F0"/>
      </a:lt1>
      <a:dk2>
        <a:srgbClr val="000000"/>
      </a:dk2>
      <a:lt2>
        <a:srgbClr val="E3E7F0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</TotalTime>
  <Words>940</Words>
  <Application>Microsoft Macintosh PowerPoint</Application>
  <PresentationFormat>On-screen Show (16:9)</PresentationFormat>
  <Paragraphs>75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Bangla MN</vt:lpstr>
      <vt:lpstr>Vidaloka</vt:lpstr>
      <vt:lpstr>Arial</vt:lpstr>
      <vt:lpstr>Montserrat</vt:lpstr>
      <vt:lpstr>ArialMT</vt:lpstr>
      <vt:lpstr>Manjari</vt:lpstr>
      <vt:lpstr>Minimalist Business Slides XL by Slidesgo</vt:lpstr>
      <vt:lpstr>NFL Rookie Salary Guide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Minimalist Business Slides</dc:title>
  <cp:lastModifiedBy>Moore, Ms. McKenna Paige</cp:lastModifiedBy>
  <cp:revision>22</cp:revision>
  <dcterms:modified xsi:type="dcterms:W3CDTF">2023-05-09T19:31:08Z</dcterms:modified>
</cp:coreProperties>
</file>